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9" r:id="rId2"/>
    <p:sldId id="273" r:id="rId3"/>
    <p:sldId id="291" r:id="rId4"/>
    <p:sldId id="290" r:id="rId5"/>
    <p:sldId id="271" r:id="rId6"/>
    <p:sldId id="270" r:id="rId7"/>
    <p:sldId id="269" r:id="rId8"/>
    <p:sldId id="274" r:id="rId9"/>
    <p:sldId id="275" r:id="rId10"/>
    <p:sldId id="276" r:id="rId11"/>
    <p:sldId id="292" r:id="rId12"/>
    <p:sldId id="293" r:id="rId13"/>
    <p:sldId id="278" r:id="rId14"/>
    <p:sldId id="296" r:id="rId15"/>
    <p:sldId id="298" r:id="rId16"/>
    <p:sldId id="294" r:id="rId17"/>
    <p:sldId id="287" r:id="rId18"/>
    <p:sldId id="286" r:id="rId19"/>
    <p:sldId id="279" r:id="rId20"/>
    <p:sldId id="284" r:id="rId21"/>
    <p:sldId id="301" r:id="rId22"/>
    <p:sldId id="281" r:id="rId23"/>
    <p:sldId id="297" r:id="rId24"/>
    <p:sldId id="300" r:id="rId25"/>
    <p:sldId id="299" r:id="rId26"/>
    <p:sldId id="283"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2544"/>
    <a:srgbClr val="D3F8FD"/>
    <a:srgbClr val="0BB5DF"/>
    <a:srgbClr val="329BA0"/>
    <a:srgbClr val="E4F4EA"/>
    <a:srgbClr val="55C2BD"/>
    <a:srgbClr val="44BFC5"/>
    <a:srgbClr val="85CCA6"/>
    <a:srgbClr val="8ACDA3"/>
    <a:srgbClr val="8AE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36D7E2-A7F5-48AD-9FB6-56CCAADF9D00}" v="1" dt="2023-10-26T06:30:43.047"/>
    <p1510:client id="{59F47BF2-B89C-4DD3-A7F8-58BBF9A0B16C}" v="3" dt="2023-10-26T18:39:14.030"/>
    <p1510:client id="{5B0C69F9-F7B8-45C7-91EC-597FEDC2AEFF}" v="180" dt="2023-10-26T22:04:54.263"/>
    <p1510:client id="{7CF6AA3E-D05B-440E-A87B-88C1EF177696}" v="364" dt="2023-10-26T19:24:18.698"/>
    <p1510:client id="{B55FC507-3526-445E-BE1F-65A60E654C11}" v="5" dt="2023-10-26T17:07:45.982"/>
    <p1510:client id="{BA568B14-9816-42E6-8798-20ECE1F11FBB}" v="2248" dt="2023-10-26T22:09:34.837"/>
    <p1510:client id="{CBE734C1-93AC-4403-8E51-A4C58A50F7BB}" v="2" dt="2023-10-26T16:26:19.473"/>
    <p1510:client id="{E5925584-1FA8-4D28-ACD6-98B933D8379A}" v="382" dt="2023-10-26T22:09:04.108"/>
    <p1510:client id="{F9EAF804-7706-4063-AE0D-C5CD929C1333}" v="38" dt="2023-10-27T06:01:10.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4" d="100"/>
          <a:sy n="74" d="100"/>
        </p:scale>
        <p:origin x="352"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34CB39-1E25-4B85-9B94-A3F0D329CC1B}" type="datetimeFigureOut">
              <a:rPr lang="ru-RU" smtClean="0"/>
              <a:t>26.10.2023</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7EAF5-9C77-4E26-A7B1-C8231F7A8257}" type="slidenum">
              <a:rPr lang="ru-RU" smtClean="0"/>
              <a:t>‹#›</a:t>
            </a:fld>
            <a:endParaRPr lang="ru-RU"/>
          </a:p>
        </p:txBody>
      </p:sp>
    </p:spTree>
    <p:extLst>
      <p:ext uri="{BB962C8B-B14F-4D97-AF65-F5344CB8AC3E}">
        <p14:creationId xmlns:p14="http://schemas.microsoft.com/office/powerpoint/2010/main" val="851877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1F07EAF5-9C77-4E26-A7B1-C8231F7A8257}" type="slidenum">
              <a:rPr lang="ru-RU" smtClean="0"/>
              <a:t>5</a:t>
            </a:fld>
            <a:endParaRPr lang="ru-RU"/>
          </a:p>
        </p:txBody>
      </p:sp>
    </p:spTree>
    <p:extLst>
      <p:ext uri="{BB962C8B-B14F-4D97-AF65-F5344CB8AC3E}">
        <p14:creationId xmlns:p14="http://schemas.microsoft.com/office/powerpoint/2010/main" val="2442309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1F07EAF5-9C77-4E26-A7B1-C8231F7A8257}" type="slidenum">
              <a:rPr lang="ru-RU" smtClean="0"/>
              <a:t>6</a:t>
            </a:fld>
            <a:endParaRPr lang="ru-RU"/>
          </a:p>
        </p:txBody>
      </p:sp>
    </p:spTree>
    <p:extLst>
      <p:ext uri="{BB962C8B-B14F-4D97-AF65-F5344CB8AC3E}">
        <p14:creationId xmlns:p14="http://schemas.microsoft.com/office/powerpoint/2010/main" val="186756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1F07EAF5-9C77-4E26-A7B1-C8231F7A8257}" type="slidenum">
              <a:rPr lang="ru-RU" smtClean="0"/>
              <a:t>10</a:t>
            </a:fld>
            <a:endParaRPr lang="ru-RU"/>
          </a:p>
        </p:txBody>
      </p:sp>
    </p:spTree>
    <p:extLst>
      <p:ext uri="{BB962C8B-B14F-4D97-AF65-F5344CB8AC3E}">
        <p14:creationId xmlns:p14="http://schemas.microsoft.com/office/powerpoint/2010/main" val="209578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1F07EAF5-9C77-4E26-A7B1-C8231F7A8257}" type="slidenum">
              <a:rPr lang="ru-RU" smtClean="0"/>
              <a:t>11</a:t>
            </a:fld>
            <a:endParaRPr lang="ru-RU"/>
          </a:p>
        </p:txBody>
      </p:sp>
    </p:spTree>
    <p:extLst>
      <p:ext uri="{BB962C8B-B14F-4D97-AF65-F5344CB8AC3E}">
        <p14:creationId xmlns:p14="http://schemas.microsoft.com/office/powerpoint/2010/main" val="181662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1F07EAF5-9C77-4E26-A7B1-C8231F7A8257}" type="slidenum">
              <a:rPr lang="ru-RU" smtClean="0"/>
              <a:t>12</a:t>
            </a:fld>
            <a:endParaRPr lang="ru-RU"/>
          </a:p>
        </p:txBody>
      </p:sp>
    </p:spTree>
    <p:extLst>
      <p:ext uri="{BB962C8B-B14F-4D97-AF65-F5344CB8AC3E}">
        <p14:creationId xmlns:p14="http://schemas.microsoft.com/office/powerpoint/2010/main" val="4144750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94F4-4872-41F4-B5DC-A1B3D84372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65A2A042-46AA-48C2-B696-02AFE062BB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B4E1DD4E-9187-41F3-AF02-6B0DB1322B45}"/>
              </a:ext>
            </a:extLst>
          </p:cNvPr>
          <p:cNvSpPr>
            <a:spLocks noGrp="1"/>
          </p:cNvSpPr>
          <p:nvPr>
            <p:ph type="dt" sz="half" idx="10"/>
          </p:nvPr>
        </p:nvSpPr>
        <p:spPr/>
        <p:txBody>
          <a:bodyPr/>
          <a:lstStyle/>
          <a:p>
            <a:fld id="{D522EB10-3779-4310-98C6-55FB10A96038}" type="datetime1">
              <a:rPr lang="ru-RU" smtClean="0"/>
              <a:t>26.10.2023</a:t>
            </a:fld>
            <a:endParaRPr lang="ru-RU"/>
          </a:p>
        </p:txBody>
      </p:sp>
      <p:sp>
        <p:nvSpPr>
          <p:cNvPr id="5" name="Footer Placeholder 4">
            <a:extLst>
              <a:ext uri="{FF2B5EF4-FFF2-40B4-BE49-F238E27FC236}">
                <a16:creationId xmlns:a16="http://schemas.microsoft.com/office/drawing/2014/main" id="{D5736F7A-8A52-4DCF-899A-5A276C30D08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DB54A63-5AA5-49B0-A092-C758D677CA3F}"/>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2235499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886F-F314-40F6-B40F-57463072834F}"/>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51E78A43-6114-4AC2-8C18-46FE86605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289756E-D6E3-45DE-BC9C-8FCDD280076B}"/>
              </a:ext>
            </a:extLst>
          </p:cNvPr>
          <p:cNvSpPr>
            <a:spLocks noGrp="1"/>
          </p:cNvSpPr>
          <p:nvPr>
            <p:ph type="dt" sz="half" idx="10"/>
          </p:nvPr>
        </p:nvSpPr>
        <p:spPr/>
        <p:txBody>
          <a:bodyPr/>
          <a:lstStyle/>
          <a:p>
            <a:fld id="{64F00D7A-B1D5-499E-95B4-95E475502A81}" type="datetime1">
              <a:rPr lang="ru-RU" smtClean="0"/>
              <a:t>26.10.2023</a:t>
            </a:fld>
            <a:endParaRPr lang="ru-RU"/>
          </a:p>
        </p:txBody>
      </p:sp>
      <p:sp>
        <p:nvSpPr>
          <p:cNvPr id="5" name="Footer Placeholder 4">
            <a:extLst>
              <a:ext uri="{FF2B5EF4-FFF2-40B4-BE49-F238E27FC236}">
                <a16:creationId xmlns:a16="http://schemas.microsoft.com/office/drawing/2014/main" id="{1642FEA6-F9F7-40A7-A232-44C907DB710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9D8ABB2-86B5-4CCF-B04F-C1F21DD8833A}"/>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3567853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8A865-6D9A-49FF-83EE-3FC566B10F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2BE7261A-ADC6-4497-9948-4975CB329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DB28DA8-B749-4722-927B-0CFAB8AC25E4}"/>
              </a:ext>
            </a:extLst>
          </p:cNvPr>
          <p:cNvSpPr>
            <a:spLocks noGrp="1"/>
          </p:cNvSpPr>
          <p:nvPr>
            <p:ph type="dt" sz="half" idx="10"/>
          </p:nvPr>
        </p:nvSpPr>
        <p:spPr/>
        <p:txBody>
          <a:bodyPr/>
          <a:lstStyle/>
          <a:p>
            <a:fld id="{11566DDF-65DA-428C-A3FE-76BA637019FD}" type="datetime1">
              <a:rPr lang="ru-RU" smtClean="0"/>
              <a:t>26.10.2023</a:t>
            </a:fld>
            <a:endParaRPr lang="ru-RU"/>
          </a:p>
        </p:txBody>
      </p:sp>
      <p:sp>
        <p:nvSpPr>
          <p:cNvPr id="5" name="Footer Placeholder 4">
            <a:extLst>
              <a:ext uri="{FF2B5EF4-FFF2-40B4-BE49-F238E27FC236}">
                <a16:creationId xmlns:a16="http://schemas.microsoft.com/office/drawing/2014/main" id="{F1B0317E-F9D7-4DD8-8DFA-310FE77C0DF6}"/>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B1353AC-95FA-4740-9B23-E18C634885FB}"/>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3447200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6CB1-22BF-4C22-9A08-BE6679E1641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509F91FC-7006-4D4E-9C0C-E9AD2B788C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4219C00-95F8-4442-B885-6185CAF4C9A7}"/>
              </a:ext>
            </a:extLst>
          </p:cNvPr>
          <p:cNvSpPr>
            <a:spLocks noGrp="1"/>
          </p:cNvSpPr>
          <p:nvPr>
            <p:ph type="dt" sz="half" idx="10"/>
          </p:nvPr>
        </p:nvSpPr>
        <p:spPr/>
        <p:txBody>
          <a:bodyPr/>
          <a:lstStyle/>
          <a:p>
            <a:fld id="{E8C27ED1-122D-448F-818B-15B89FF77466}" type="datetime1">
              <a:rPr lang="ru-RU" smtClean="0"/>
              <a:t>26.10.2023</a:t>
            </a:fld>
            <a:endParaRPr lang="ru-RU"/>
          </a:p>
        </p:txBody>
      </p:sp>
      <p:sp>
        <p:nvSpPr>
          <p:cNvPr id="5" name="Footer Placeholder 4">
            <a:extLst>
              <a:ext uri="{FF2B5EF4-FFF2-40B4-BE49-F238E27FC236}">
                <a16:creationId xmlns:a16="http://schemas.microsoft.com/office/drawing/2014/main" id="{7FE6E6C2-958F-40F6-9E75-FE37AF6FB12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6FECF5F-17FE-4B03-9801-5236445B52D1}"/>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1056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A039-B181-4082-8E64-1308A546CD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FB7CE653-498D-4B17-81A0-FFDC97798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9F1EF7-FB2D-4556-ACF6-DEC17EAA66C8}"/>
              </a:ext>
            </a:extLst>
          </p:cNvPr>
          <p:cNvSpPr>
            <a:spLocks noGrp="1"/>
          </p:cNvSpPr>
          <p:nvPr>
            <p:ph type="dt" sz="half" idx="10"/>
          </p:nvPr>
        </p:nvSpPr>
        <p:spPr/>
        <p:txBody>
          <a:bodyPr/>
          <a:lstStyle/>
          <a:p>
            <a:fld id="{60F36303-EFAE-4FB0-94B2-5AA0306C6267}" type="datetime1">
              <a:rPr lang="ru-RU" smtClean="0"/>
              <a:t>26.10.2023</a:t>
            </a:fld>
            <a:endParaRPr lang="ru-RU"/>
          </a:p>
        </p:txBody>
      </p:sp>
      <p:sp>
        <p:nvSpPr>
          <p:cNvPr id="5" name="Footer Placeholder 4">
            <a:extLst>
              <a:ext uri="{FF2B5EF4-FFF2-40B4-BE49-F238E27FC236}">
                <a16:creationId xmlns:a16="http://schemas.microsoft.com/office/drawing/2014/main" id="{9BB46658-FF57-482F-A595-E113C74FB77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4DD1A25-465C-4B5E-89C1-D716AE19A133}"/>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3799597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CDDD9-23A9-45F9-9C1E-673F2DB8B4EC}"/>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B695E3EA-47F5-447B-8C6D-10FB2C6010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66B20664-FF2C-44C0-B740-CF8482CC5D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E7FC65A-E16F-4CF3-965F-D3497D8DA5C6}"/>
              </a:ext>
            </a:extLst>
          </p:cNvPr>
          <p:cNvSpPr>
            <a:spLocks noGrp="1"/>
          </p:cNvSpPr>
          <p:nvPr>
            <p:ph type="dt" sz="half" idx="10"/>
          </p:nvPr>
        </p:nvSpPr>
        <p:spPr/>
        <p:txBody>
          <a:bodyPr/>
          <a:lstStyle/>
          <a:p>
            <a:fld id="{A29E1E70-B640-494E-976E-A5CA64DD906D}" type="datetime1">
              <a:rPr lang="ru-RU" smtClean="0"/>
              <a:t>26.10.2023</a:t>
            </a:fld>
            <a:endParaRPr lang="ru-RU"/>
          </a:p>
        </p:txBody>
      </p:sp>
      <p:sp>
        <p:nvSpPr>
          <p:cNvPr id="6" name="Footer Placeholder 5">
            <a:extLst>
              <a:ext uri="{FF2B5EF4-FFF2-40B4-BE49-F238E27FC236}">
                <a16:creationId xmlns:a16="http://schemas.microsoft.com/office/drawing/2014/main" id="{60336A3B-645C-4C6D-B911-5CC5560D2AD9}"/>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EB57659F-8449-4FDD-AADE-C5F3E4077E5C}"/>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557708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FD40D-5C09-4303-8029-08E2060AE932}"/>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E1D33137-3D72-49B4-ADDA-A43B40FE75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ABDBC5-F9E5-42E8-BCDB-B61ABE7B33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7DCAAC4D-BDDC-4BE3-B255-5E7BB55A94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56B36A-60C6-4018-8791-55D30C7067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E3C59113-1892-4BBF-B362-E015A842F3FD}"/>
              </a:ext>
            </a:extLst>
          </p:cNvPr>
          <p:cNvSpPr>
            <a:spLocks noGrp="1"/>
          </p:cNvSpPr>
          <p:nvPr>
            <p:ph type="dt" sz="half" idx="10"/>
          </p:nvPr>
        </p:nvSpPr>
        <p:spPr/>
        <p:txBody>
          <a:bodyPr/>
          <a:lstStyle/>
          <a:p>
            <a:fld id="{00D9ED64-6F0D-4514-8EE5-D2986D442FDB}" type="datetime1">
              <a:rPr lang="ru-RU" smtClean="0"/>
              <a:t>26.10.2023</a:t>
            </a:fld>
            <a:endParaRPr lang="ru-RU"/>
          </a:p>
        </p:txBody>
      </p:sp>
      <p:sp>
        <p:nvSpPr>
          <p:cNvPr id="8" name="Footer Placeholder 7">
            <a:extLst>
              <a:ext uri="{FF2B5EF4-FFF2-40B4-BE49-F238E27FC236}">
                <a16:creationId xmlns:a16="http://schemas.microsoft.com/office/drawing/2014/main" id="{ED8D776D-EB64-481E-9AF1-0DD4598FB23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FD9892AC-328E-4A22-AC93-E04C23B2502C}"/>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2854129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3CA6-8711-4625-A09D-CAC87B2A3B60}"/>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E8F772DF-71F1-4720-A0DF-6F9D3A39EC48}"/>
              </a:ext>
            </a:extLst>
          </p:cNvPr>
          <p:cNvSpPr>
            <a:spLocks noGrp="1"/>
          </p:cNvSpPr>
          <p:nvPr>
            <p:ph type="dt" sz="half" idx="10"/>
          </p:nvPr>
        </p:nvSpPr>
        <p:spPr/>
        <p:txBody>
          <a:bodyPr/>
          <a:lstStyle/>
          <a:p>
            <a:fld id="{30179DF7-A6AA-4106-B5E4-E9EA77374439}" type="datetime1">
              <a:rPr lang="ru-RU" smtClean="0"/>
              <a:t>26.10.2023</a:t>
            </a:fld>
            <a:endParaRPr lang="ru-RU"/>
          </a:p>
        </p:txBody>
      </p:sp>
      <p:sp>
        <p:nvSpPr>
          <p:cNvPr id="4" name="Footer Placeholder 3">
            <a:extLst>
              <a:ext uri="{FF2B5EF4-FFF2-40B4-BE49-F238E27FC236}">
                <a16:creationId xmlns:a16="http://schemas.microsoft.com/office/drawing/2014/main" id="{16A1A8BA-2CE1-45FE-A760-7B40F98CDCF4}"/>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B28B03D9-E693-44B1-88C4-966D4895871E}"/>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2916027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D01262-07AE-40E9-9F04-B0268E963C6D}"/>
              </a:ext>
            </a:extLst>
          </p:cNvPr>
          <p:cNvSpPr>
            <a:spLocks noGrp="1"/>
          </p:cNvSpPr>
          <p:nvPr>
            <p:ph type="dt" sz="half" idx="10"/>
          </p:nvPr>
        </p:nvSpPr>
        <p:spPr/>
        <p:txBody>
          <a:bodyPr/>
          <a:lstStyle/>
          <a:p>
            <a:fld id="{59C19672-7FFA-4015-9C5D-CD740331356F}" type="datetime1">
              <a:rPr lang="ru-RU" smtClean="0"/>
              <a:t>26.10.2023</a:t>
            </a:fld>
            <a:endParaRPr lang="ru-RU"/>
          </a:p>
        </p:txBody>
      </p:sp>
      <p:sp>
        <p:nvSpPr>
          <p:cNvPr id="3" name="Footer Placeholder 2">
            <a:extLst>
              <a:ext uri="{FF2B5EF4-FFF2-40B4-BE49-F238E27FC236}">
                <a16:creationId xmlns:a16="http://schemas.microsoft.com/office/drawing/2014/main" id="{13C1A817-9C63-46CF-9208-1B0307BCB855}"/>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54D5075E-AB6F-4B28-B059-FCE670CB1D6B}"/>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737421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9D75-7DA8-4D9E-87B2-3E5CBB2297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E125053-7525-4E5E-9C55-8B53B3BDA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16751568-45F1-4463-8BCA-15C571F05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325538-03E5-4BA4-89F0-E3A23D64579D}"/>
              </a:ext>
            </a:extLst>
          </p:cNvPr>
          <p:cNvSpPr>
            <a:spLocks noGrp="1"/>
          </p:cNvSpPr>
          <p:nvPr>
            <p:ph type="dt" sz="half" idx="10"/>
          </p:nvPr>
        </p:nvSpPr>
        <p:spPr/>
        <p:txBody>
          <a:bodyPr/>
          <a:lstStyle/>
          <a:p>
            <a:fld id="{12F3ABE1-2ED8-4B26-8FB7-CB11AAC9295E}" type="datetime1">
              <a:rPr lang="ru-RU" smtClean="0"/>
              <a:t>26.10.2023</a:t>
            </a:fld>
            <a:endParaRPr lang="ru-RU"/>
          </a:p>
        </p:txBody>
      </p:sp>
      <p:sp>
        <p:nvSpPr>
          <p:cNvPr id="6" name="Footer Placeholder 5">
            <a:extLst>
              <a:ext uri="{FF2B5EF4-FFF2-40B4-BE49-F238E27FC236}">
                <a16:creationId xmlns:a16="http://schemas.microsoft.com/office/drawing/2014/main" id="{ED0B95D0-8464-4B62-9345-745A99A9D8F0}"/>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8C22D0E-425C-4207-8D6E-E48E208BC009}"/>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360285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6243-A630-458C-A142-75EBDB95C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D548CDC3-9396-4046-BD00-D269F47FB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7BEBBB70-589C-4611-9C75-C960C03B8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4FF41-494B-46E6-AB2E-E27B4E24EE86}"/>
              </a:ext>
            </a:extLst>
          </p:cNvPr>
          <p:cNvSpPr>
            <a:spLocks noGrp="1"/>
          </p:cNvSpPr>
          <p:nvPr>
            <p:ph type="dt" sz="half" idx="10"/>
          </p:nvPr>
        </p:nvSpPr>
        <p:spPr/>
        <p:txBody>
          <a:bodyPr/>
          <a:lstStyle/>
          <a:p>
            <a:fld id="{11AE0E52-5774-4EF8-B9C3-EA3A86B2B317}" type="datetime1">
              <a:rPr lang="ru-RU" smtClean="0"/>
              <a:t>26.10.2023</a:t>
            </a:fld>
            <a:endParaRPr lang="ru-RU"/>
          </a:p>
        </p:txBody>
      </p:sp>
      <p:sp>
        <p:nvSpPr>
          <p:cNvPr id="6" name="Footer Placeholder 5">
            <a:extLst>
              <a:ext uri="{FF2B5EF4-FFF2-40B4-BE49-F238E27FC236}">
                <a16:creationId xmlns:a16="http://schemas.microsoft.com/office/drawing/2014/main" id="{A0840022-E255-48AD-AF2F-45F07D29255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C53169B-229A-4B92-82F9-69675302A75C}"/>
              </a:ext>
            </a:extLst>
          </p:cNvPr>
          <p:cNvSpPr>
            <a:spLocks noGrp="1"/>
          </p:cNvSpPr>
          <p:nvPr>
            <p:ph type="sldNum" sz="quarter" idx="12"/>
          </p:nvPr>
        </p:nvSpPr>
        <p:spPr/>
        <p:txBody>
          <a:bodyPr/>
          <a:lstStyle/>
          <a:p>
            <a:fld id="{7EB848B3-5A9D-49F2-96F2-3595919467AB}" type="slidenum">
              <a:rPr lang="ru-RU" smtClean="0"/>
              <a:t>‹#›</a:t>
            </a:fld>
            <a:endParaRPr lang="ru-RU"/>
          </a:p>
        </p:txBody>
      </p:sp>
    </p:spTree>
    <p:extLst>
      <p:ext uri="{BB962C8B-B14F-4D97-AF65-F5344CB8AC3E}">
        <p14:creationId xmlns:p14="http://schemas.microsoft.com/office/powerpoint/2010/main" val="2495760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0043D5-B8B2-4E9D-A133-473FD9E87F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BD0350A1-E2CC-48A3-AD25-0AA6772E3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2C0B978E-708A-4030-8B17-0CCB785C4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4C1A3F-8BAC-4A5D-86B3-1334DF980FAF}" type="datetime1">
              <a:rPr lang="ru-RU" smtClean="0"/>
              <a:t>26.10.2023</a:t>
            </a:fld>
            <a:endParaRPr lang="ru-RU"/>
          </a:p>
        </p:txBody>
      </p:sp>
      <p:sp>
        <p:nvSpPr>
          <p:cNvPr id="5" name="Footer Placeholder 4">
            <a:extLst>
              <a:ext uri="{FF2B5EF4-FFF2-40B4-BE49-F238E27FC236}">
                <a16:creationId xmlns:a16="http://schemas.microsoft.com/office/drawing/2014/main" id="{2F7AEFF5-EBA7-4BAE-8C9A-49585B8C54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575FB79E-5FA0-49E9-ACB8-87E119617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B848B3-5A9D-49F2-96F2-3595919467AB}" type="slidenum">
              <a:rPr lang="ru-RU" smtClean="0"/>
              <a:t>‹#›</a:t>
            </a:fld>
            <a:endParaRPr lang="ru-RU"/>
          </a:p>
        </p:txBody>
      </p:sp>
    </p:spTree>
    <p:extLst>
      <p:ext uri="{BB962C8B-B14F-4D97-AF65-F5344CB8AC3E}">
        <p14:creationId xmlns:p14="http://schemas.microsoft.com/office/powerpoint/2010/main" val="3968126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 Id="rId9" Type="http://schemas.openxmlformats.org/officeDocument/2006/relationships/image" Target="../media/image29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warnerbros.com/movies/dark-knight/" TargetMode="Externa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09D4AD1-AC63-40A9-BD0B-3E85FFF1DE21}"/>
              </a:ext>
            </a:extLst>
          </p:cNvPr>
          <p:cNvGrpSpPr/>
          <p:nvPr/>
        </p:nvGrpSpPr>
        <p:grpSpPr>
          <a:xfrm>
            <a:off x="0" y="-1"/>
            <a:ext cx="12192000" cy="6858001"/>
            <a:chOff x="0" y="-1"/>
            <a:chExt cx="12192000" cy="6858001"/>
          </a:xfrm>
        </p:grpSpPr>
        <p:pic>
          <p:nvPicPr>
            <p:cNvPr id="5" name="Picture 4">
              <a:extLst>
                <a:ext uri="{FF2B5EF4-FFF2-40B4-BE49-F238E27FC236}">
                  <a16:creationId xmlns:a16="http://schemas.microsoft.com/office/drawing/2014/main" id="{3750E388-A26F-4023-AD0B-36589CEA87D3}"/>
                </a:ext>
              </a:extLst>
            </p:cNvPr>
            <p:cNvPicPr>
              <a:picLocks noChangeAspect="1"/>
            </p:cNvPicPr>
            <p:nvPr/>
          </p:nvPicPr>
          <p:blipFill rotWithShape="1">
            <a:blip r:embed="rId2"/>
            <a:srcRect t="12908" b="-1"/>
            <a:stretch/>
          </p:blipFill>
          <p:spPr>
            <a:xfrm>
              <a:off x="147083" y="1"/>
              <a:ext cx="6096000" cy="3957980"/>
            </a:xfrm>
            <a:prstGeom prst="rect">
              <a:avLst/>
            </a:prstGeom>
          </p:spPr>
        </p:pic>
        <p:pic>
          <p:nvPicPr>
            <p:cNvPr id="7" name="Picture 6">
              <a:extLst>
                <a:ext uri="{FF2B5EF4-FFF2-40B4-BE49-F238E27FC236}">
                  <a16:creationId xmlns:a16="http://schemas.microsoft.com/office/drawing/2014/main" id="{240633E2-8FB1-41D1-A0AF-77D6DBAAB358}"/>
                </a:ext>
              </a:extLst>
            </p:cNvPr>
            <p:cNvPicPr>
              <a:picLocks noChangeAspect="1"/>
            </p:cNvPicPr>
            <p:nvPr/>
          </p:nvPicPr>
          <p:blipFill rotWithShape="1">
            <a:blip r:embed="rId3"/>
            <a:srcRect t="12703"/>
            <a:stretch/>
          </p:blipFill>
          <p:spPr>
            <a:xfrm>
              <a:off x="6262138" y="-1"/>
              <a:ext cx="5782778" cy="3957981"/>
            </a:xfrm>
            <a:prstGeom prst="rect">
              <a:avLst/>
            </a:prstGeom>
          </p:spPr>
        </p:pic>
        <p:pic>
          <p:nvPicPr>
            <p:cNvPr id="9" name="Picture 8">
              <a:extLst>
                <a:ext uri="{FF2B5EF4-FFF2-40B4-BE49-F238E27FC236}">
                  <a16:creationId xmlns:a16="http://schemas.microsoft.com/office/drawing/2014/main" id="{94D8ECDF-F1DB-4A49-A23F-94494CAB1CF7}"/>
                </a:ext>
              </a:extLst>
            </p:cNvPr>
            <p:cNvPicPr>
              <a:picLocks noChangeAspect="1"/>
            </p:cNvPicPr>
            <p:nvPr/>
          </p:nvPicPr>
          <p:blipFill rotWithShape="1">
            <a:blip r:embed="rId4"/>
            <a:srcRect b="38890"/>
            <a:stretch/>
          </p:blipFill>
          <p:spPr>
            <a:xfrm>
              <a:off x="156610" y="4000514"/>
              <a:ext cx="6096000" cy="2857486"/>
            </a:xfrm>
            <a:prstGeom prst="rect">
              <a:avLst/>
            </a:prstGeom>
          </p:spPr>
        </p:pic>
        <p:pic>
          <p:nvPicPr>
            <p:cNvPr id="11" name="Picture 10">
              <a:extLst>
                <a:ext uri="{FF2B5EF4-FFF2-40B4-BE49-F238E27FC236}">
                  <a16:creationId xmlns:a16="http://schemas.microsoft.com/office/drawing/2014/main" id="{0640833C-B494-46AC-A1FF-92A39367605B}"/>
                </a:ext>
              </a:extLst>
            </p:cNvPr>
            <p:cNvPicPr>
              <a:picLocks noChangeAspect="1"/>
            </p:cNvPicPr>
            <p:nvPr/>
          </p:nvPicPr>
          <p:blipFill rotWithShape="1">
            <a:blip r:embed="rId5"/>
            <a:srcRect b="39693"/>
            <a:stretch/>
          </p:blipFill>
          <p:spPr>
            <a:xfrm>
              <a:off x="6283403" y="4000513"/>
              <a:ext cx="5761513" cy="2857487"/>
            </a:xfrm>
            <a:prstGeom prst="rect">
              <a:avLst/>
            </a:prstGeom>
          </p:spPr>
        </p:pic>
        <p:sp>
          <p:nvSpPr>
            <p:cNvPr id="13" name="Rectangle 12">
              <a:extLst>
                <a:ext uri="{FF2B5EF4-FFF2-40B4-BE49-F238E27FC236}">
                  <a16:creationId xmlns:a16="http://schemas.microsoft.com/office/drawing/2014/main" id="{537C2AFF-F5BA-4149-A1BD-2D357B6A2310}"/>
                </a:ext>
              </a:extLst>
            </p:cNvPr>
            <p:cNvSpPr/>
            <p:nvPr/>
          </p:nvSpPr>
          <p:spPr>
            <a:xfrm>
              <a:off x="0" y="0"/>
              <a:ext cx="12192000" cy="6858000"/>
            </a:xfrm>
            <a:prstGeom prst="rect">
              <a:avLst/>
            </a:prstGeom>
            <a:gradFill flip="none" rotWithShape="1">
              <a:gsLst>
                <a:gs pos="27000">
                  <a:srgbClr val="042544"/>
                </a:gs>
                <a:gs pos="76000">
                  <a:srgbClr val="042544">
                    <a:alpha val="96000"/>
                  </a:srgbClr>
                </a:gs>
                <a:gs pos="51000">
                  <a:srgbClr val="042544">
                    <a:alpha val="99000"/>
                  </a:srgbClr>
                </a:gs>
                <a:gs pos="100000">
                  <a:srgbClr val="042544">
                    <a:alpha val="9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 name="Straight Connector 3">
            <a:extLst>
              <a:ext uri="{FF2B5EF4-FFF2-40B4-BE49-F238E27FC236}">
                <a16:creationId xmlns:a16="http://schemas.microsoft.com/office/drawing/2014/main" id="{E0A44B6C-82A9-49F3-A4BE-348C39C38837}"/>
              </a:ext>
            </a:extLst>
          </p:cNvPr>
          <p:cNvCxnSpPr/>
          <p:nvPr/>
        </p:nvCxnSpPr>
        <p:spPr>
          <a:xfrm>
            <a:off x="572877" y="1747635"/>
            <a:ext cx="11619123"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A621661-37D6-4E37-BA69-E079261276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379481" y="231353"/>
            <a:ext cx="3857985" cy="6858000"/>
          </a:xfrm>
          <a:prstGeom prst="rect">
            <a:avLst/>
          </a:prstGeom>
        </p:spPr>
      </p:pic>
      <p:pic>
        <p:nvPicPr>
          <p:cNvPr id="19" name="Picture 2" descr="TMDb - Movie Database TvShow - Apps on Google Play">
            <a:extLst>
              <a:ext uri="{FF2B5EF4-FFF2-40B4-BE49-F238E27FC236}">
                <a16:creationId xmlns:a16="http://schemas.microsoft.com/office/drawing/2014/main" id="{01700599-0DC0-4235-9D61-51B7E489D16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71875" y1="30664" x2="71875" y2="30664"/>
                        <a14:foregroundMark x1="75586" y1="32617" x2="64063" y2="32422"/>
                        <a14:foregroundMark x1="64063" y1="32422" x2="74219" y2="30078"/>
                        <a14:foregroundMark x1="47070" y1="26172" x2="46484" y2="35547"/>
                        <a14:foregroundMark x1="40625" y1="26563" x2="40625" y2="34961"/>
                        <a14:foregroundMark x1="21875" y1="25781" x2="21680" y2="34961"/>
                        <a14:foregroundMark x1="19141" y1="43555" x2="19141" y2="52148"/>
                        <a14:foregroundMark x1="37695" y1="45508" x2="43945" y2="48633"/>
                        <a14:foregroundMark x1="52539" y1="44531" x2="55469" y2="52344"/>
                        <a14:foregroundMark x1="67773" y1="44336" x2="67578" y2="50195"/>
                        <a14:foregroundMark x1="75586" y1="42969" x2="76172" y2="53711"/>
                        <a14:foregroundMark x1="74805" y1="60742" x2="74609" y2="69531"/>
                        <a14:foregroundMark x1="59180" y1="61523" x2="58984" y2="69141"/>
                      </a14:backgroundRemoval>
                    </a14:imgEffect>
                  </a14:imgLayer>
                </a14:imgProps>
              </a:ext>
              <a:ext uri="{28A0092B-C50C-407E-A947-70E740481C1C}">
                <a14:useLocalDpi xmlns:a14="http://schemas.microsoft.com/office/drawing/2010/main" val="0"/>
              </a:ext>
            </a:extLst>
          </a:blip>
          <a:srcRect/>
          <a:stretch>
            <a:fillRect/>
          </a:stretch>
        </p:blipFill>
        <p:spPr bwMode="auto">
          <a:xfrm>
            <a:off x="73644" y="4947423"/>
            <a:ext cx="2019555" cy="2019555"/>
          </a:xfrm>
          <a:prstGeom prst="rect">
            <a:avLst/>
          </a:prstGeom>
          <a:noFill/>
          <a:extLst>
            <a:ext uri="{909E8E84-426E-40DD-AFC4-6F175D3DCCD1}">
              <a14:hiddenFill xmlns:a14="http://schemas.microsoft.com/office/drawing/2010/main">
                <a:solidFill>
                  <a:srgbClr val="FFFFFF"/>
                </a:solidFill>
              </a14:hiddenFill>
            </a:ext>
          </a:extLst>
        </p:spPr>
      </p:pic>
      <p:sp>
        <p:nvSpPr>
          <p:cNvPr id="20" name="Subtitle 2">
            <a:extLst>
              <a:ext uri="{FF2B5EF4-FFF2-40B4-BE49-F238E27FC236}">
                <a16:creationId xmlns:a16="http://schemas.microsoft.com/office/drawing/2014/main" id="{74EE4A5C-A402-45C8-B1B8-E8C8A8C18D8B}"/>
              </a:ext>
            </a:extLst>
          </p:cNvPr>
          <p:cNvSpPr txBox="1">
            <a:spLocks/>
          </p:cNvSpPr>
          <p:nvPr/>
        </p:nvSpPr>
        <p:spPr>
          <a:xfrm>
            <a:off x="1922601" y="5341120"/>
            <a:ext cx="2967378" cy="12518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ru-RU" sz="1200" b="1">
                <a:gradFill flip="none" rotWithShape="1">
                  <a:gsLst>
                    <a:gs pos="0">
                      <a:srgbClr val="85CCA6"/>
                    </a:gs>
                    <a:gs pos="51000">
                      <a:srgbClr val="44BFC5"/>
                    </a:gs>
                    <a:gs pos="100000">
                      <a:srgbClr val="0BB5DF"/>
                    </a:gs>
                  </a:gsLst>
                  <a:lin ang="10800000" scaled="1"/>
                  <a:tileRect/>
                </a:gradFill>
                <a:latin typeface="Arial" panose="020B0604020202020204" pitchFamily="34" charset="0"/>
                <a:cs typeface="Arial" panose="020B0604020202020204" pitchFamily="34" charset="0"/>
              </a:rPr>
              <a:t>Мамедов </a:t>
            </a:r>
            <a:r>
              <a:rPr lang="ru-RU" sz="1200" b="1" err="1">
                <a:gradFill flip="none" rotWithShape="1">
                  <a:gsLst>
                    <a:gs pos="0">
                      <a:srgbClr val="85CCA6"/>
                    </a:gs>
                    <a:gs pos="51000">
                      <a:srgbClr val="44BFC5"/>
                    </a:gs>
                    <a:gs pos="100000">
                      <a:srgbClr val="0BB5DF"/>
                    </a:gs>
                  </a:gsLst>
                  <a:lin ang="10800000" scaled="1"/>
                  <a:tileRect/>
                </a:gradFill>
                <a:latin typeface="Arial" panose="020B0604020202020204" pitchFamily="34" charset="0"/>
                <a:cs typeface="Arial" panose="020B0604020202020204" pitchFamily="34" charset="0"/>
              </a:rPr>
              <a:t>Ильгар</a:t>
            </a:r>
            <a:r>
              <a:rPr lang="ru-RU" sz="1200" b="1">
                <a:gradFill flip="none" rotWithShape="1">
                  <a:gsLst>
                    <a:gs pos="0">
                      <a:srgbClr val="85CCA6"/>
                    </a:gs>
                    <a:gs pos="51000">
                      <a:srgbClr val="44BFC5"/>
                    </a:gs>
                    <a:gs pos="100000">
                      <a:srgbClr val="0BB5DF"/>
                    </a:gs>
                  </a:gsLst>
                  <a:lin ang="10800000" scaled="1"/>
                  <a:tileRect/>
                </a:gradFill>
                <a:latin typeface="Arial" panose="020B0604020202020204" pitchFamily="34" charset="0"/>
                <a:cs typeface="Arial" panose="020B0604020202020204" pitchFamily="34" charset="0"/>
              </a:rPr>
              <a:t> </a:t>
            </a:r>
            <a:r>
              <a:rPr lang="ru-RU" sz="1200" b="1" err="1">
                <a:gradFill flip="none" rotWithShape="1">
                  <a:gsLst>
                    <a:gs pos="0">
                      <a:srgbClr val="85CCA6"/>
                    </a:gs>
                    <a:gs pos="51000">
                      <a:srgbClr val="44BFC5"/>
                    </a:gs>
                    <a:gs pos="100000">
                      <a:srgbClr val="0BB5DF"/>
                    </a:gs>
                  </a:gsLst>
                  <a:lin ang="10800000" scaled="1"/>
                  <a:tileRect/>
                </a:gradFill>
                <a:latin typeface="Arial" panose="020B0604020202020204" pitchFamily="34" charset="0"/>
                <a:cs typeface="Arial" panose="020B0604020202020204" pitchFamily="34" charset="0"/>
              </a:rPr>
              <a:t>Габилович</a:t>
            </a:r>
            <a:endParaRPr lang="ru-RU" sz="1200" b="1">
              <a:gradFill flip="none" rotWithShape="1">
                <a:gsLst>
                  <a:gs pos="0">
                    <a:srgbClr val="85CCA6"/>
                  </a:gs>
                  <a:gs pos="51000">
                    <a:srgbClr val="44BFC5"/>
                  </a:gs>
                  <a:gs pos="100000">
                    <a:srgbClr val="0BB5DF"/>
                  </a:gs>
                </a:gsLst>
                <a:lin ang="10800000" scaled="1"/>
                <a:tileRect/>
              </a:gradFill>
              <a:latin typeface="Arial" panose="020B0604020202020204" pitchFamily="34" charset="0"/>
              <a:cs typeface="Arial" panose="020B0604020202020204" pitchFamily="34" charset="0"/>
            </a:endParaRPr>
          </a:p>
          <a:p>
            <a:pPr marL="0" indent="0">
              <a:lnSpc>
                <a:spcPct val="120000"/>
              </a:lnSpc>
              <a:spcBef>
                <a:spcPts val="0"/>
              </a:spcBef>
              <a:buNone/>
            </a:pPr>
            <a:r>
              <a:rPr lang="ru-RU" sz="1200" b="1">
                <a:gradFill flip="none" rotWithShape="1">
                  <a:gsLst>
                    <a:gs pos="0">
                      <a:srgbClr val="85CCA6"/>
                    </a:gs>
                    <a:gs pos="51000">
                      <a:srgbClr val="44BFC5"/>
                    </a:gs>
                    <a:gs pos="100000">
                      <a:srgbClr val="0BB5DF"/>
                    </a:gs>
                  </a:gsLst>
                  <a:lin ang="10800000" scaled="1"/>
                  <a:tileRect/>
                </a:gradFill>
                <a:latin typeface="Arial" panose="020B0604020202020204" pitchFamily="34" charset="0"/>
                <a:cs typeface="Arial" panose="020B0604020202020204" pitchFamily="34" charset="0"/>
              </a:rPr>
              <a:t>Аксенов Антон Витальевич</a:t>
            </a:r>
          </a:p>
          <a:p>
            <a:pPr marL="0" indent="0">
              <a:lnSpc>
                <a:spcPct val="120000"/>
              </a:lnSpc>
              <a:spcBef>
                <a:spcPts val="0"/>
              </a:spcBef>
              <a:buNone/>
            </a:pPr>
            <a:r>
              <a:rPr lang="ru-RU" sz="1200" b="1">
                <a:gradFill flip="none" rotWithShape="1">
                  <a:gsLst>
                    <a:gs pos="0">
                      <a:srgbClr val="85CCA6"/>
                    </a:gs>
                    <a:gs pos="51000">
                      <a:srgbClr val="44BFC5"/>
                    </a:gs>
                    <a:gs pos="100000">
                      <a:srgbClr val="0BB5DF"/>
                    </a:gs>
                  </a:gsLst>
                  <a:lin ang="10800000" scaled="1"/>
                  <a:tileRect/>
                </a:gradFill>
                <a:latin typeface="Arial" panose="020B0604020202020204" pitchFamily="34" charset="0"/>
                <a:cs typeface="Arial" panose="020B0604020202020204" pitchFamily="34" charset="0"/>
              </a:rPr>
              <a:t>Васильев Николай Николаевич</a:t>
            </a:r>
          </a:p>
          <a:p>
            <a:pPr marL="0" indent="0">
              <a:lnSpc>
                <a:spcPct val="120000"/>
              </a:lnSpc>
              <a:spcBef>
                <a:spcPts val="0"/>
              </a:spcBef>
              <a:buNone/>
            </a:pPr>
            <a:r>
              <a:rPr lang="ru-RU" sz="1200" b="1">
                <a:gradFill flip="none" rotWithShape="1">
                  <a:gsLst>
                    <a:gs pos="0">
                      <a:srgbClr val="85CCA6"/>
                    </a:gs>
                    <a:gs pos="51000">
                      <a:srgbClr val="44BFC5"/>
                    </a:gs>
                    <a:gs pos="100000">
                      <a:srgbClr val="0BB5DF"/>
                    </a:gs>
                  </a:gsLst>
                  <a:lin ang="10800000" scaled="1"/>
                  <a:tileRect/>
                </a:gradFill>
                <a:latin typeface="Arial" panose="020B0604020202020204" pitchFamily="34" charset="0"/>
                <a:cs typeface="Arial" panose="020B0604020202020204" pitchFamily="34" charset="0"/>
              </a:rPr>
              <a:t>Янин Василий Викторович</a:t>
            </a:r>
          </a:p>
          <a:p>
            <a:pPr marL="0" indent="0">
              <a:lnSpc>
                <a:spcPct val="120000"/>
              </a:lnSpc>
              <a:spcBef>
                <a:spcPts val="0"/>
              </a:spcBef>
              <a:buNone/>
            </a:pPr>
            <a:r>
              <a:rPr lang="ru-RU" sz="1200" b="1">
                <a:gradFill flip="none" rotWithShape="1">
                  <a:gsLst>
                    <a:gs pos="0">
                      <a:srgbClr val="85CCA6"/>
                    </a:gs>
                    <a:gs pos="51000">
                      <a:srgbClr val="44BFC5"/>
                    </a:gs>
                    <a:gs pos="100000">
                      <a:srgbClr val="0BB5DF"/>
                    </a:gs>
                  </a:gsLst>
                  <a:lin ang="10800000" scaled="1"/>
                  <a:tileRect/>
                </a:gradFill>
                <a:latin typeface="Arial" panose="020B0604020202020204" pitchFamily="34" charset="0"/>
                <a:cs typeface="Arial" panose="020B0604020202020204" pitchFamily="34" charset="0"/>
              </a:rPr>
              <a:t>Маркова Александра</a:t>
            </a:r>
          </a:p>
        </p:txBody>
      </p:sp>
      <p:sp>
        <p:nvSpPr>
          <p:cNvPr id="21" name="Title 1">
            <a:extLst>
              <a:ext uri="{FF2B5EF4-FFF2-40B4-BE49-F238E27FC236}">
                <a16:creationId xmlns:a16="http://schemas.microsoft.com/office/drawing/2014/main" id="{3AC5E600-3F9D-47D6-B859-CA8F9636F932}"/>
              </a:ext>
            </a:extLst>
          </p:cNvPr>
          <p:cNvSpPr txBox="1">
            <a:spLocks/>
          </p:cNvSpPr>
          <p:nvPr/>
        </p:nvSpPr>
        <p:spPr>
          <a:xfrm>
            <a:off x="481563" y="1016964"/>
            <a:ext cx="10896600" cy="96202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Full TMDB Movies Dataset 2023</a:t>
            </a:r>
            <a:endParaRPr lang="ru-RU">
              <a:gradFill flip="none" rotWithShape="1">
                <a:gsLst>
                  <a:gs pos="0">
                    <a:srgbClr val="8ACDA3"/>
                  </a:gs>
                  <a:gs pos="37000">
                    <a:srgbClr val="55C2BD"/>
                  </a:gs>
                  <a:gs pos="77000">
                    <a:srgbClr val="0BB5DF"/>
                  </a:gs>
                </a:gsLst>
                <a:lin ang="0" scaled="1"/>
                <a:tileRect/>
              </a:gradFill>
            </a:endParaRPr>
          </a:p>
        </p:txBody>
      </p:sp>
      <p:sp>
        <p:nvSpPr>
          <p:cNvPr id="3" name="Slide Number Placeholder 2">
            <a:extLst>
              <a:ext uri="{FF2B5EF4-FFF2-40B4-BE49-F238E27FC236}">
                <a16:creationId xmlns:a16="http://schemas.microsoft.com/office/drawing/2014/main" id="{3EB3B6D9-EF4C-438D-BE53-AE260AC0A7A5}"/>
              </a:ext>
            </a:extLst>
          </p:cNvPr>
          <p:cNvSpPr>
            <a:spLocks noGrp="1"/>
          </p:cNvSpPr>
          <p:nvPr>
            <p:ph type="sldNum" sz="quarter" idx="12"/>
          </p:nvPr>
        </p:nvSpPr>
        <p:spPr>
          <a:xfrm>
            <a:off x="9433061" y="6492875"/>
            <a:ext cx="2743200" cy="365125"/>
          </a:xfrm>
        </p:spPr>
        <p:txBody>
          <a:bodyPr/>
          <a:lstStyle/>
          <a:p>
            <a:fld id="{7EB848B3-5A9D-49F2-96F2-3595919467AB}" type="slidenum">
              <a:rPr lang="ru-RU" smtClean="0">
                <a:solidFill>
                  <a:schemeClr val="bg2">
                    <a:lumMod val="50000"/>
                  </a:schemeClr>
                </a:solidFill>
              </a:rPr>
              <a:t>1</a:t>
            </a:fld>
            <a:endParaRPr lang="ru-RU">
              <a:solidFill>
                <a:schemeClr val="bg2">
                  <a:lumMod val="50000"/>
                </a:schemeClr>
              </a:solidFill>
            </a:endParaRPr>
          </a:p>
        </p:txBody>
      </p:sp>
    </p:spTree>
    <p:extLst>
      <p:ext uri="{BB962C8B-B14F-4D97-AF65-F5344CB8AC3E}">
        <p14:creationId xmlns:p14="http://schemas.microsoft.com/office/powerpoint/2010/main" val="3026096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08BFBE6-3791-48C0-BD9B-44303B9F241B}"/>
              </a:ext>
            </a:extLst>
          </p:cNvPr>
          <p:cNvSpPr txBox="1"/>
          <p:nvPr/>
        </p:nvSpPr>
        <p:spPr>
          <a:xfrm>
            <a:off x="409843" y="1115138"/>
            <a:ext cx="4362181" cy="461665"/>
          </a:xfrm>
          <a:prstGeom prst="rect">
            <a:avLst/>
          </a:prstGeom>
          <a:noFill/>
        </p:spPr>
        <p:txBody>
          <a:bodyPr wrap="square" rtlCol="0">
            <a:spAutoFit/>
          </a:bodyPr>
          <a:lstStyle/>
          <a:p>
            <a:r>
              <a:rPr lang="en-US" sz="2400" b="1">
                <a:solidFill>
                  <a:srgbClr val="D3F8FD"/>
                </a:solidFill>
                <a:latin typeface="Arial" panose="020B0604020202020204" pitchFamily="34" charset="0"/>
                <a:cs typeface="Arial" panose="020B0604020202020204" pitchFamily="34" charset="0"/>
              </a:rPr>
              <a:t>Main steps in text analysis</a:t>
            </a:r>
            <a:endParaRPr lang="ru-RU" sz="2400" b="1">
              <a:solidFill>
                <a:srgbClr val="D3F8FD"/>
              </a:solidFill>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51F0EA3-FB4D-4C8A-9DBC-4756531F65D0}"/>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33" name="Rectangle: Rounded Corners 32">
            <a:extLst>
              <a:ext uri="{FF2B5EF4-FFF2-40B4-BE49-F238E27FC236}">
                <a16:creationId xmlns:a16="http://schemas.microsoft.com/office/drawing/2014/main" id="{0F47BAAC-47E6-4876-924C-E72FC1ED4838}"/>
              </a:ext>
            </a:extLst>
          </p:cNvPr>
          <p:cNvSpPr/>
          <p:nvPr/>
        </p:nvSpPr>
        <p:spPr>
          <a:xfrm>
            <a:off x="4326673" y="107101"/>
            <a:ext cx="3538654" cy="704662"/>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34" name="Rectangle: Rounded Corners 33">
            <a:extLst>
              <a:ext uri="{FF2B5EF4-FFF2-40B4-BE49-F238E27FC236}">
                <a16:creationId xmlns:a16="http://schemas.microsoft.com/office/drawing/2014/main" id="{EDB4405C-96BB-45DD-A7D3-C942DA53B321}"/>
              </a:ext>
            </a:extLst>
          </p:cNvPr>
          <p:cNvSpPr/>
          <p:nvPr/>
        </p:nvSpPr>
        <p:spPr>
          <a:xfrm>
            <a:off x="8243502" y="102927"/>
            <a:ext cx="3538654" cy="708836"/>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0FAF107D-4B68-4332-8D51-056F05D6FEBA}"/>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10</a:t>
            </a:fld>
            <a:endParaRPr lang="ru-RU"/>
          </a:p>
        </p:txBody>
      </p:sp>
      <p:sp>
        <p:nvSpPr>
          <p:cNvPr id="4" name="TextBox 3">
            <a:extLst>
              <a:ext uri="{FF2B5EF4-FFF2-40B4-BE49-F238E27FC236}">
                <a16:creationId xmlns:a16="http://schemas.microsoft.com/office/drawing/2014/main" id="{C9D1C0F0-34C4-4E65-8040-51A4F6C271CA}"/>
              </a:ext>
            </a:extLst>
          </p:cNvPr>
          <p:cNvSpPr txBox="1"/>
          <p:nvPr/>
        </p:nvSpPr>
        <p:spPr>
          <a:xfrm>
            <a:off x="152399" y="1627152"/>
            <a:ext cx="5943601" cy="2215991"/>
          </a:xfrm>
          <a:prstGeom prst="rect">
            <a:avLst/>
          </a:prstGeom>
          <a:noFill/>
        </p:spPr>
        <p:txBody>
          <a:bodyPr wrap="square" lIns="91440" tIns="45720" rIns="91440" bIns="45720" rtlCol="0" anchor="t">
            <a:spAutoFit/>
          </a:bodyPr>
          <a:lstStyle/>
          <a:p>
            <a:pPr marL="285750" indent="-143510">
              <a:buFont typeface="Arial" panose="020B0604020202020204" pitchFamily="34" charset="0"/>
              <a:buChar char="•"/>
            </a:pPr>
            <a:r>
              <a:rPr lang="en-US" sz="1600" b="1">
                <a:solidFill>
                  <a:schemeClr val="bg1"/>
                </a:solidFill>
                <a:latin typeface="Arial"/>
                <a:cs typeface="Arial"/>
              </a:rPr>
              <a:t>Created a subsample</a:t>
            </a:r>
            <a:endParaRPr lang="ru-RU"/>
          </a:p>
          <a:p>
            <a:pPr marL="575945" lvl="1" indent="-143510">
              <a:buFont typeface="Arial" panose="020B0604020202020204" pitchFamily="34" charset="0"/>
              <a:buChar char="•"/>
            </a:pPr>
            <a:r>
              <a:rPr lang="en-US" sz="1600">
                <a:solidFill>
                  <a:schemeClr val="bg1"/>
                </a:solidFill>
                <a:latin typeface="Arial"/>
                <a:cs typeface="Arial"/>
              </a:rPr>
              <a:t> The formed subsample was excluded from further training</a:t>
            </a:r>
          </a:p>
          <a:p>
            <a:pPr marL="285750" indent="-143510">
              <a:spcBef>
                <a:spcPts val="1200"/>
              </a:spcBef>
              <a:buFont typeface="Arial" panose="020B0604020202020204" pitchFamily="34" charset="0"/>
              <a:buChar char="•"/>
            </a:pPr>
            <a:r>
              <a:rPr lang="en-US" sz="1600" b="1">
                <a:solidFill>
                  <a:schemeClr val="bg1"/>
                </a:solidFill>
                <a:latin typeface="Arial"/>
                <a:cs typeface="Arial"/>
              </a:rPr>
              <a:t>Text preprocessing:</a:t>
            </a:r>
          </a:p>
          <a:p>
            <a:pPr marL="575945" lvl="1" indent="-143510">
              <a:buFont typeface="Arial" panose="020B0604020202020204" pitchFamily="34" charset="0"/>
              <a:buChar char="•"/>
            </a:pPr>
            <a:r>
              <a:rPr lang="en-US" sz="1600">
                <a:solidFill>
                  <a:schemeClr val="bg1"/>
                </a:solidFill>
                <a:latin typeface="Arial"/>
                <a:cs typeface="Arial"/>
              </a:rPr>
              <a:t>Tokenization</a:t>
            </a:r>
          </a:p>
          <a:p>
            <a:pPr marL="575945" lvl="1" indent="-143510">
              <a:buFont typeface="Arial" panose="020B0604020202020204" pitchFamily="34" charset="0"/>
              <a:buChar char="•"/>
            </a:pPr>
            <a:r>
              <a:rPr lang="en-US" sz="1600">
                <a:solidFill>
                  <a:schemeClr val="bg1"/>
                </a:solidFill>
                <a:latin typeface="Arial"/>
                <a:cs typeface="Arial"/>
              </a:rPr>
              <a:t>Lemmatization</a:t>
            </a:r>
          </a:p>
          <a:p>
            <a:pPr marL="575945" lvl="1" indent="-143510">
              <a:buFont typeface="Arial" panose="020B0604020202020204" pitchFamily="34" charset="0"/>
              <a:buChar char="•"/>
            </a:pPr>
            <a:r>
              <a:rPr lang="en-US" sz="1600">
                <a:solidFill>
                  <a:schemeClr val="bg1"/>
                </a:solidFill>
                <a:latin typeface="Arial"/>
                <a:cs typeface="Arial"/>
              </a:rPr>
              <a:t>Stop word removal</a:t>
            </a:r>
          </a:p>
          <a:p>
            <a:pPr marL="575945" lvl="1" indent="-143510">
              <a:buFont typeface="Arial" panose="020B0604020202020204" pitchFamily="34" charset="0"/>
              <a:buChar char="•"/>
            </a:pPr>
            <a:r>
              <a:rPr lang="en-US" sz="1600">
                <a:solidFill>
                  <a:schemeClr val="bg1"/>
                </a:solidFill>
                <a:latin typeface="Arial"/>
                <a:cs typeface="Arial"/>
              </a:rPr>
              <a:t>Conversion to lowercase</a:t>
            </a:r>
          </a:p>
        </p:txBody>
      </p:sp>
      <p:sp>
        <p:nvSpPr>
          <p:cNvPr id="9" name="TextBox 8">
            <a:extLst>
              <a:ext uri="{FF2B5EF4-FFF2-40B4-BE49-F238E27FC236}">
                <a16:creationId xmlns:a16="http://schemas.microsoft.com/office/drawing/2014/main" id="{4071797E-E3BA-4F52-891A-F017B2EAACE6}"/>
              </a:ext>
            </a:extLst>
          </p:cNvPr>
          <p:cNvSpPr txBox="1"/>
          <p:nvPr/>
        </p:nvSpPr>
        <p:spPr>
          <a:xfrm>
            <a:off x="6238241" y="1698588"/>
            <a:ext cx="6111240" cy="1877437"/>
          </a:xfrm>
          <a:prstGeom prst="rect">
            <a:avLst/>
          </a:prstGeom>
          <a:noFill/>
        </p:spPr>
        <p:txBody>
          <a:bodyPr wrap="square" lIns="91440" tIns="45720" rIns="91440" bIns="45720" anchor="t">
            <a:spAutoFit/>
          </a:bodyPr>
          <a:lstStyle/>
          <a:p>
            <a:pPr marL="285750" indent="-143510">
              <a:spcBef>
                <a:spcPts val="1200"/>
              </a:spcBef>
              <a:buFont typeface="Arial" panose="020B0604020202020204" pitchFamily="34" charset="0"/>
              <a:buChar char="•"/>
            </a:pPr>
            <a:r>
              <a:rPr lang="en-US" sz="1600" b="1">
                <a:solidFill>
                  <a:schemeClr val="bg1"/>
                </a:solidFill>
                <a:latin typeface="Arial"/>
                <a:cs typeface="Arial"/>
              </a:rPr>
              <a:t>2 methods of topic modeling:</a:t>
            </a:r>
            <a:endParaRPr lang="ru-RU">
              <a:solidFill>
                <a:schemeClr val="bg1"/>
              </a:solidFill>
              <a:latin typeface="Arial"/>
              <a:cs typeface="Arial"/>
            </a:endParaRPr>
          </a:p>
          <a:p>
            <a:pPr marL="575945" lvl="1" indent="-143510">
              <a:buFont typeface="Arial" panose="020B0604020202020204" pitchFamily="34" charset="0"/>
              <a:buChar char="•"/>
            </a:pPr>
            <a:r>
              <a:rPr lang="en-US" sz="1600">
                <a:solidFill>
                  <a:schemeClr val="bg1"/>
                </a:solidFill>
                <a:latin typeface="Arial"/>
                <a:cs typeface="Arial"/>
              </a:rPr>
              <a:t>Clustering with K-Means + TF-IDF</a:t>
            </a:r>
          </a:p>
          <a:p>
            <a:pPr marL="575945" lvl="1" indent="-143510">
              <a:buFont typeface="Arial" panose="020B0604020202020204" pitchFamily="34" charset="0"/>
              <a:buChar char="•"/>
            </a:pPr>
            <a:r>
              <a:rPr lang="en-US" sz="1600">
                <a:solidFill>
                  <a:schemeClr val="bg1"/>
                </a:solidFill>
                <a:latin typeface="Arial"/>
                <a:cs typeface="Arial"/>
              </a:rPr>
              <a:t>Running LDA using Bag-of-words</a:t>
            </a:r>
          </a:p>
          <a:p>
            <a:pPr marL="285750" indent="-143510">
              <a:spcBef>
                <a:spcPts val="1200"/>
              </a:spcBef>
              <a:buFont typeface="Arial" panose="020B0604020202020204" pitchFamily="34" charset="0"/>
              <a:buChar char="•"/>
            </a:pPr>
            <a:r>
              <a:rPr lang="en-US" sz="1600">
                <a:solidFill>
                  <a:schemeClr val="bg1"/>
                </a:solidFill>
                <a:latin typeface="Arial"/>
                <a:cs typeface="Arial"/>
              </a:rPr>
              <a:t>Both methods were trained on an isolated subsample</a:t>
            </a:r>
            <a:endParaRPr lang="en-US" sz="1600">
              <a:solidFill>
                <a:schemeClr val="bg1"/>
              </a:solidFill>
              <a:latin typeface="Arial" panose="020B0604020202020204" pitchFamily="34" charset="0"/>
              <a:cs typeface="Arial" panose="020B0604020202020204" pitchFamily="34" charset="0"/>
            </a:endParaRPr>
          </a:p>
          <a:p>
            <a:pPr marL="285750" indent="-143510">
              <a:spcBef>
                <a:spcPts val="1200"/>
              </a:spcBef>
              <a:buFont typeface="Arial" panose="020B0604020202020204" pitchFamily="34" charset="0"/>
              <a:buChar char="•"/>
            </a:pPr>
            <a:r>
              <a:rPr lang="en-US" sz="1600">
                <a:solidFill>
                  <a:schemeClr val="bg1"/>
                </a:solidFill>
                <a:latin typeface="Arial"/>
                <a:cs typeface="Arial"/>
              </a:rPr>
              <a:t>Results were applied to the training and testing datasets, creating new features for model training</a:t>
            </a:r>
          </a:p>
        </p:txBody>
      </p:sp>
      <p:grpSp>
        <p:nvGrpSpPr>
          <p:cNvPr id="10" name="Group 9">
            <a:extLst>
              <a:ext uri="{FF2B5EF4-FFF2-40B4-BE49-F238E27FC236}">
                <a16:creationId xmlns:a16="http://schemas.microsoft.com/office/drawing/2014/main" id="{338EF898-DDC2-4011-BA2D-3F14A9C7F9FF}"/>
              </a:ext>
            </a:extLst>
          </p:cNvPr>
          <p:cNvGrpSpPr/>
          <p:nvPr/>
        </p:nvGrpSpPr>
        <p:grpSpPr>
          <a:xfrm>
            <a:off x="3291755" y="3787785"/>
            <a:ext cx="5735794" cy="2854049"/>
            <a:chOff x="2763519" y="3218754"/>
            <a:chExt cx="6664960" cy="3328761"/>
          </a:xfrm>
        </p:grpSpPr>
        <p:sp>
          <p:nvSpPr>
            <p:cNvPr id="8" name="Rectangle: Rounded Corners 7">
              <a:extLst>
                <a:ext uri="{FF2B5EF4-FFF2-40B4-BE49-F238E27FC236}">
                  <a16:creationId xmlns:a16="http://schemas.microsoft.com/office/drawing/2014/main" id="{970A595A-C9DA-46CC-91A6-6D53CBE24DF9}"/>
                </a:ext>
              </a:extLst>
            </p:cNvPr>
            <p:cNvSpPr/>
            <p:nvPr/>
          </p:nvSpPr>
          <p:spPr>
            <a:xfrm>
              <a:off x="2763519" y="3218754"/>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Picture 6">
              <a:extLst>
                <a:ext uri="{FF2B5EF4-FFF2-40B4-BE49-F238E27FC236}">
                  <a16:creationId xmlns:a16="http://schemas.microsoft.com/office/drawing/2014/main" id="{474E25E5-E9EC-44FC-A7FE-369FAD85D61A}"/>
                </a:ext>
              </a:extLst>
            </p:cNvPr>
            <p:cNvPicPr>
              <a:picLocks noChangeAspect="1"/>
            </p:cNvPicPr>
            <p:nvPr/>
          </p:nvPicPr>
          <p:blipFill>
            <a:blip r:embed="rId3"/>
            <a:stretch>
              <a:fillRect/>
            </a:stretch>
          </p:blipFill>
          <p:spPr>
            <a:xfrm>
              <a:off x="3003328" y="3326950"/>
              <a:ext cx="6185343" cy="3112370"/>
            </a:xfrm>
            <a:prstGeom prst="rect">
              <a:avLst/>
            </a:prstGeom>
          </p:spPr>
        </p:pic>
      </p:grpSp>
      <p:sp>
        <p:nvSpPr>
          <p:cNvPr id="15" name="Rectangle: Rounded Corners 14">
            <a:extLst>
              <a:ext uri="{FF2B5EF4-FFF2-40B4-BE49-F238E27FC236}">
                <a16:creationId xmlns:a16="http://schemas.microsoft.com/office/drawing/2014/main" id="{1CDDBAE8-D093-420C-816C-F8557A8AC7C3}"/>
              </a:ext>
            </a:extLst>
          </p:cNvPr>
          <p:cNvSpPr/>
          <p:nvPr/>
        </p:nvSpPr>
        <p:spPr>
          <a:xfrm>
            <a:off x="3117879" y="3760609"/>
            <a:ext cx="6003030" cy="2914828"/>
          </a:xfrm>
          <a:prstGeom prst="roundRect">
            <a:avLst>
              <a:gd name="adj" fmla="val 15273"/>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Rounded Corners 15">
            <a:extLst>
              <a:ext uri="{FF2B5EF4-FFF2-40B4-BE49-F238E27FC236}">
                <a16:creationId xmlns:a16="http://schemas.microsoft.com/office/drawing/2014/main" id="{A2EB53B7-FA2B-44EC-9BC0-71DD0A9CFB63}"/>
              </a:ext>
            </a:extLst>
          </p:cNvPr>
          <p:cNvSpPr/>
          <p:nvPr/>
        </p:nvSpPr>
        <p:spPr>
          <a:xfrm>
            <a:off x="2965480" y="3760609"/>
            <a:ext cx="6261040" cy="2914828"/>
          </a:xfrm>
          <a:prstGeom prst="roundRect">
            <a:avLst>
              <a:gd name="adj" fmla="val 15893"/>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2" name="Straight Connector 21">
            <a:extLst>
              <a:ext uri="{FF2B5EF4-FFF2-40B4-BE49-F238E27FC236}">
                <a16:creationId xmlns:a16="http://schemas.microsoft.com/office/drawing/2014/main" id="{0DECEDDC-F95B-4224-BF1F-BD69F67EE885}"/>
              </a:ext>
            </a:extLst>
          </p:cNvPr>
          <p:cNvCxnSpPr>
            <a:cxnSpLocks/>
          </p:cNvCxnSpPr>
          <p:nvPr/>
        </p:nvCxnSpPr>
        <p:spPr>
          <a:xfrm>
            <a:off x="409844" y="1556483"/>
            <a:ext cx="4924156" cy="0"/>
          </a:xfrm>
          <a:prstGeom prst="line">
            <a:avLst/>
          </a:prstGeom>
          <a:ln w="28575">
            <a:solidFill>
              <a:srgbClr val="55C2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377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51F0EA3-FB4D-4C8A-9DBC-4756531F65D0}"/>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33" name="Rectangle: Rounded Corners 32">
            <a:extLst>
              <a:ext uri="{FF2B5EF4-FFF2-40B4-BE49-F238E27FC236}">
                <a16:creationId xmlns:a16="http://schemas.microsoft.com/office/drawing/2014/main" id="{0F47BAAC-47E6-4876-924C-E72FC1ED4838}"/>
              </a:ext>
            </a:extLst>
          </p:cNvPr>
          <p:cNvSpPr/>
          <p:nvPr/>
        </p:nvSpPr>
        <p:spPr>
          <a:xfrm>
            <a:off x="4326673" y="107101"/>
            <a:ext cx="3538654" cy="704662"/>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34" name="Rectangle: Rounded Corners 33">
            <a:extLst>
              <a:ext uri="{FF2B5EF4-FFF2-40B4-BE49-F238E27FC236}">
                <a16:creationId xmlns:a16="http://schemas.microsoft.com/office/drawing/2014/main" id="{EDB4405C-96BB-45DD-A7D3-C942DA53B321}"/>
              </a:ext>
            </a:extLst>
          </p:cNvPr>
          <p:cNvSpPr/>
          <p:nvPr/>
        </p:nvSpPr>
        <p:spPr>
          <a:xfrm>
            <a:off x="8243502" y="102927"/>
            <a:ext cx="3538654" cy="708836"/>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0FAF107D-4B68-4332-8D51-056F05D6FEBA}"/>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11</a:t>
            </a:fld>
            <a:endParaRPr lang="ru-RU"/>
          </a:p>
        </p:txBody>
      </p:sp>
      <p:grpSp>
        <p:nvGrpSpPr>
          <p:cNvPr id="11" name="Group 10">
            <a:extLst>
              <a:ext uri="{FF2B5EF4-FFF2-40B4-BE49-F238E27FC236}">
                <a16:creationId xmlns:a16="http://schemas.microsoft.com/office/drawing/2014/main" id="{161E8B21-3C79-4D97-8BBD-60E072E46589}"/>
              </a:ext>
            </a:extLst>
          </p:cNvPr>
          <p:cNvGrpSpPr/>
          <p:nvPr/>
        </p:nvGrpSpPr>
        <p:grpSpPr>
          <a:xfrm>
            <a:off x="6564497" y="1409187"/>
            <a:ext cx="4832436" cy="2295244"/>
            <a:chOff x="4528144" y="2972243"/>
            <a:chExt cx="7151916" cy="3396923"/>
          </a:xfrm>
        </p:grpSpPr>
        <p:sp>
          <p:nvSpPr>
            <p:cNvPr id="8" name="Rectangle: Rounded Corners 7">
              <a:extLst>
                <a:ext uri="{FF2B5EF4-FFF2-40B4-BE49-F238E27FC236}">
                  <a16:creationId xmlns:a16="http://schemas.microsoft.com/office/drawing/2014/main" id="{970A595A-C9DA-46CC-91A6-6D53CBE24DF9}"/>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Rounded Corners 14">
              <a:extLst>
                <a:ext uri="{FF2B5EF4-FFF2-40B4-BE49-F238E27FC236}">
                  <a16:creationId xmlns:a16="http://schemas.microsoft.com/office/drawing/2014/main" id="{1CDDBAE8-D093-420C-816C-F8557A8AC7C3}"/>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Rounded Corners 15">
              <a:extLst>
                <a:ext uri="{FF2B5EF4-FFF2-40B4-BE49-F238E27FC236}">
                  <a16:creationId xmlns:a16="http://schemas.microsoft.com/office/drawing/2014/main" id="{A2EB53B7-FA2B-44EC-9BC0-71DD0A9CFB63}"/>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Picture 5">
              <a:extLst>
                <a:ext uri="{FF2B5EF4-FFF2-40B4-BE49-F238E27FC236}">
                  <a16:creationId xmlns:a16="http://schemas.microsoft.com/office/drawing/2014/main" id="{F918FF7D-8770-4915-B5F9-D047ACD065D2}"/>
                </a:ext>
              </a:extLst>
            </p:cNvPr>
            <p:cNvPicPr>
              <a:picLocks noChangeAspect="1"/>
            </p:cNvPicPr>
            <p:nvPr/>
          </p:nvPicPr>
          <p:blipFill>
            <a:blip r:embed="rId3"/>
            <a:stretch>
              <a:fillRect/>
            </a:stretch>
          </p:blipFill>
          <p:spPr>
            <a:xfrm>
              <a:off x="5007762" y="3119667"/>
              <a:ext cx="6182109" cy="3095249"/>
            </a:xfrm>
            <a:prstGeom prst="rect">
              <a:avLst/>
            </a:prstGeom>
          </p:spPr>
        </p:pic>
        <p:sp>
          <p:nvSpPr>
            <p:cNvPr id="18" name="Rectangle: Rounded Corners 17">
              <a:extLst>
                <a:ext uri="{FF2B5EF4-FFF2-40B4-BE49-F238E27FC236}">
                  <a16:creationId xmlns:a16="http://schemas.microsoft.com/office/drawing/2014/main" id="{DA96FC6A-D9C7-40B6-BD6B-AFB7BFBCA85B}"/>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Group 19">
            <a:extLst>
              <a:ext uri="{FF2B5EF4-FFF2-40B4-BE49-F238E27FC236}">
                <a16:creationId xmlns:a16="http://schemas.microsoft.com/office/drawing/2014/main" id="{1CE6398A-A6AD-421F-AA7B-516D1DCDE1EC}"/>
              </a:ext>
            </a:extLst>
          </p:cNvPr>
          <p:cNvGrpSpPr/>
          <p:nvPr/>
        </p:nvGrpSpPr>
        <p:grpSpPr>
          <a:xfrm>
            <a:off x="6568797" y="4215482"/>
            <a:ext cx="4832436" cy="2297474"/>
            <a:chOff x="4528144" y="2970594"/>
            <a:chExt cx="7151916" cy="3400220"/>
          </a:xfrm>
        </p:grpSpPr>
        <p:sp>
          <p:nvSpPr>
            <p:cNvPr id="21" name="Rectangle: Rounded Corners 20">
              <a:extLst>
                <a:ext uri="{FF2B5EF4-FFF2-40B4-BE49-F238E27FC236}">
                  <a16:creationId xmlns:a16="http://schemas.microsoft.com/office/drawing/2014/main" id="{716C784A-860C-4044-82AA-348D39AD70DF}"/>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Rounded Corners 21">
              <a:extLst>
                <a:ext uri="{FF2B5EF4-FFF2-40B4-BE49-F238E27FC236}">
                  <a16:creationId xmlns:a16="http://schemas.microsoft.com/office/drawing/2014/main" id="{F5C7C1BE-7CEA-439E-B670-DB75D07C0C64}"/>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Rectangle: Rounded Corners 22">
              <a:extLst>
                <a:ext uri="{FF2B5EF4-FFF2-40B4-BE49-F238E27FC236}">
                  <a16:creationId xmlns:a16="http://schemas.microsoft.com/office/drawing/2014/main" id="{25FC23B6-586C-4072-96C2-A7574DB9F4B9}"/>
                </a:ext>
              </a:extLst>
            </p:cNvPr>
            <p:cNvSpPr/>
            <p:nvPr/>
          </p:nvSpPr>
          <p:spPr>
            <a:xfrm>
              <a:off x="4609278" y="2995753"/>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Rectangle: Rounded Corners 24">
              <a:extLst>
                <a:ext uri="{FF2B5EF4-FFF2-40B4-BE49-F238E27FC236}">
                  <a16:creationId xmlns:a16="http://schemas.microsoft.com/office/drawing/2014/main" id="{6BC2AFB7-3B7F-43C1-8F99-A67CF4E95E14}"/>
                </a:ext>
              </a:extLst>
            </p:cNvPr>
            <p:cNvSpPr/>
            <p:nvPr/>
          </p:nvSpPr>
          <p:spPr>
            <a:xfrm>
              <a:off x="4528144" y="2970594"/>
              <a:ext cx="7151916" cy="3400220"/>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Group 25">
            <a:extLst>
              <a:ext uri="{FF2B5EF4-FFF2-40B4-BE49-F238E27FC236}">
                <a16:creationId xmlns:a16="http://schemas.microsoft.com/office/drawing/2014/main" id="{8DBE6EEE-A069-4970-854D-7DE4DE3639FC}"/>
              </a:ext>
            </a:extLst>
          </p:cNvPr>
          <p:cNvGrpSpPr/>
          <p:nvPr/>
        </p:nvGrpSpPr>
        <p:grpSpPr>
          <a:xfrm>
            <a:off x="735946" y="4226975"/>
            <a:ext cx="4832436" cy="2295244"/>
            <a:chOff x="4528144" y="2972243"/>
            <a:chExt cx="7151916" cy="3396923"/>
          </a:xfrm>
        </p:grpSpPr>
        <p:sp>
          <p:nvSpPr>
            <p:cNvPr id="27" name="Rectangle: Rounded Corners 26">
              <a:extLst>
                <a:ext uri="{FF2B5EF4-FFF2-40B4-BE49-F238E27FC236}">
                  <a16:creationId xmlns:a16="http://schemas.microsoft.com/office/drawing/2014/main" id="{4AADF4EC-2DB9-433A-ABBB-3CDA0C7D8705}"/>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Rounded Corners 27">
              <a:extLst>
                <a:ext uri="{FF2B5EF4-FFF2-40B4-BE49-F238E27FC236}">
                  <a16:creationId xmlns:a16="http://schemas.microsoft.com/office/drawing/2014/main" id="{59607395-24E0-45C7-A4FA-EB574943EEF7}"/>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Rectangle: Rounded Corners 28">
              <a:extLst>
                <a:ext uri="{FF2B5EF4-FFF2-40B4-BE49-F238E27FC236}">
                  <a16:creationId xmlns:a16="http://schemas.microsoft.com/office/drawing/2014/main" id="{D112F902-F14E-4142-8951-B1FCDA3D0B04}"/>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Rectangle: Rounded Corners 30">
              <a:extLst>
                <a:ext uri="{FF2B5EF4-FFF2-40B4-BE49-F238E27FC236}">
                  <a16:creationId xmlns:a16="http://schemas.microsoft.com/office/drawing/2014/main" id="{6B482CB0-F406-4BB6-BED4-D1A224290017}"/>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2" name="TextBox 11">
            <a:extLst>
              <a:ext uri="{FF2B5EF4-FFF2-40B4-BE49-F238E27FC236}">
                <a16:creationId xmlns:a16="http://schemas.microsoft.com/office/drawing/2014/main" id="{53FF4B4E-0F86-4B10-A7BF-809234A5CF05}"/>
              </a:ext>
            </a:extLst>
          </p:cNvPr>
          <p:cNvSpPr txBox="1"/>
          <p:nvPr/>
        </p:nvSpPr>
        <p:spPr>
          <a:xfrm>
            <a:off x="7602583" y="1105484"/>
            <a:ext cx="2582092" cy="338554"/>
          </a:xfrm>
          <a:prstGeom prst="rect">
            <a:avLst/>
          </a:prstGeom>
          <a:noFill/>
        </p:spPr>
        <p:txBody>
          <a:bodyPr wrap="square" rtlCol="0">
            <a:spAutoFit/>
          </a:bodyPr>
          <a:lstStyle/>
          <a:p>
            <a:pPr algn="ctr"/>
            <a:r>
              <a:rPr lang="en-US" sz="1600" b="1">
                <a:solidFill>
                  <a:srgbClr val="D3F8FD"/>
                </a:solidFill>
                <a:latin typeface="Arial" panose="020B0604020202020204" pitchFamily="34" charset="0"/>
                <a:cs typeface="Arial" panose="020B0604020202020204" pitchFamily="34" charset="0"/>
              </a:rPr>
              <a:t>Detectives </a:t>
            </a:r>
            <a:r>
              <a:rPr lang="en-GB" sz="1600" b="1">
                <a:solidFill>
                  <a:srgbClr val="D3F8FD"/>
                </a:solidFill>
                <a:latin typeface="Arial" panose="020B0604020202020204" pitchFamily="34" charset="0"/>
                <a:cs typeface="Arial" panose="020B0604020202020204" pitchFamily="34" charset="0"/>
              </a:rPr>
              <a:t>&amp; Thrillers</a:t>
            </a:r>
            <a:endParaRPr lang="ru-RU" sz="1600" b="1">
              <a:solidFill>
                <a:srgbClr val="D3F8FD"/>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7853D714-46CA-49BC-AEED-4606C7C7015E}"/>
              </a:ext>
            </a:extLst>
          </p:cNvPr>
          <p:cNvSpPr txBox="1"/>
          <p:nvPr/>
        </p:nvSpPr>
        <p:spPr>
          <a:xfrm>
            <a:off x="7689669" y="3886794"/>
            <a:ext cx="2582092" cy="338554"/>
          </a:xfrm>
          <a:prstGeom prst="rect">
            <a:avLst/>
          </a:prstGeom>
          <a:noFill/>
        </p:spPr>
        <p:txBody>
          <a:bodyPr wrap="square" rtlCol="0">
            <a:spAutoFit/>
          </a:bodyPr>
          <a:lstStyle/>
          <a:p>
            <a:pPr algn="ctr"/>
            <a:r>
              <a:rPr lang="en-US" sz="1600" b="1">
                <a:solidFill>
                  <a:srgbClr val="D3F8FD"/>
                </a:solidFill>
                <a:latin typeface="Arial" panose="020B0604020202020204" pitchFamily="34" charset="0"/>
                <a:cs typeface="Arial" panose="020B0604020202020204" pitchFamily="34" charset="0"/>
              </a:rPr>
              <a:t>Family Movies</a:t>
            </a:r>
            <a:endParaRPr lang="ru-RU" sz="1600" b="1">
              <a:solidFill>
                <a:srgbClr val="D3F8FD"/>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D0A9CC82-ACA7-44CA-A90A-1F7FC989C312}"/>
              </a:ext>
            </a:extLst>
          </p:cNvPr>
          <p:cNvPicPr>
            <a:picLocks noChangeAspect="1"/>
          </p:cNvPicPr>
          <p:nvPr/>
        </p:nvPicPr>
        <p:blipFill>
          <a:blip r:embed="rId4"/>
          <a:stretch>
            <a:fillRect/>
          </a:stretch>
        </p:blipFill>
        <p:spPr>
          <a:xfrm>
            <a:off x="6876859" y="4304113"/>
            <a:ext cx="4212118" cy="2120211"/>
          </a:xfrm>
          <a:prstGeom prst="rect">
            <a:avLst/>
          </a:prstGeom>
        </p:spPr>
      </p:pic>
      <p:sp>
        <p:nvSpPr>
          <p:cNvPr id="36" name="TextBox 35">
            <a:extLst>
              <a:ext uri="{FF2B5EF4-FFF2-40B4-BE49-F238E27FC236}">
                <a16:creationId xmlns:a16="http://schemas.microsoft.com/office/drawing/2014/main" id="{C53A9E35-B00F-4737-86FC-D94BAC36F786}"/>
              </a:ext>
            </a:extLst>
          </p:cNvPr>
          <p:cNvSpPr txBox="1"/>
          <p:nvPr/>
        </p:nvSpPr>
        <p:spPr>
          <a:xfrm>
            <a:off x="1777421" y="3886794"/>
            <a:ext cx="2582092" cy="338554"/>
          </a:xfrm>
          <a:prstGeom prst="rect">
            <a:avLst/>
          </a:prstGeom>
          <a:noFill/>
        </p:spPr>
        <p:txBody>
          <a:bodyPr wrap="square" rtlCol="0">
            <a:spAutoFit/>
          </a:bodyPr>
          <a:lstStyle/>
          <a:p>
            <a:pPr algn="ctr"/>
            <a:r>
              <a:rPr lang="en-US" sz="1600" b="1">
                <a:solidFill>
                  <a:srgbClr val="D3F8FD"/>
                </a:solidFill>
                <a:latin typeface="Arial" panose="020B0604020202020204" pitchFamily="34" charset="0"/>
                <a:cs typeface="Arial" panose="020B0604020202020204" pitchFamily="34" charset="0"/>
              </a:rPr>
              <a:t>Romantic Movies</a:t>
            </a:r>
            <a:endParaRPr lang="ru-RU" sz="1600" b="1">
              <a:solidFill>
                <a:srgbClr val="D3F8FD"/>
              </a:solidFill>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6875D912-73E1-4CC4-9546-E3954585EF1E}"/>
              </a:ext>
            </a:extLst>
          </p:cNvPr>
          <p:cNvPicPr>
            <a:picLocks noChangeAspect="1"/>
          </p:cNvPicPr>
          <p:nvPr/>
        </p:nvPicPr>
        <p:blipFill>
          <a:blip r:embed="rId5"/>
          <a:stretch>
            <a:fillRect/>
          </a:stretch>
        </p:blipFill>
        <p:spPr>
          <a:xfrm>
            <a:off x="1049603" y="4314831"/>
            <a:ext cx="4196316" cy="2119530"/>
          </a:xfrm>
          <a:prstGeom prst="rect">
            <a:avLst/>
          </a:prstGeom>
        </p:spPr>
      </p:pic>
      <p:sp>
        <p:nvSpPr>
          <p:cNvPr id="39" name="TextBox 38">
            <a:extLst>
              <a:ext uri="{FF2B5EF4-FFF2-40B4-BE49-F238E27FC236}">
                <a16:creationId xmlns:a16="http://schemas.microsoft.com/office/drawing/2014/main" id="{FFA1BFF7-A819-45C3-8CD8-39DE8F7FCD8C}"/>
              </a:ext>
            </a:extLst>
          </p:cNvPr>
          <p:cNvSpPr txBox="1"/>
          <p:nvPr/>
        </p:nvSpPr>
        <p:spPr>
          <a:xfrm>
            <a:off x="771418" y="2258955"/>
            <a:ext cx="4027714" cy="830997"/>
          </a:xfrm>
          <a:prstGeom prst="rect">
            <a:avLst/>
          </a:prstGeom>
          <a:noFill/>
        </p:spPr>
        <p:txBody>
          <a:bodyPr wrap="square" rtlCol="0">
            <a:spAutoFit/>
          </a:bodyPr>
          <a:lstStyle/>
          <a:p>
            <a:pPr marL="285750" indent="-144000">
              <a:buFont typeface="Arial" panose="020B0604020202020204" pitchFamily="34" charset="0"/>
              <a:buChar char="•"/>
            </a:pPr>
            <a:r>
              <a:rPr lang="en-US" sz="1600" b="1">
                <a:solidFill>
                  <a:srgbClr val="E4F4EA"/>
                </a:solidFill>
                <a:latin typeface="Arial" panose="020B0604020202020204" pitchFamily="34" charset="0"/>
                <a:cs typeface="Arial" panose="020B0604020202020204" pitchFamily="34" charset="0"/>
              </a:rPr>
              <a:t>Hyperparameters:</a:t>
            </a:r>
          </a:p>
          <a:p>
            <a:pPr marL="576000" lvl="1" indent="-144000">
              <a:buFont typeface="Arial" panose="020B0604020202020204" pitchFamily="34" charset="0"/>
              <a:buChar char="•"/>
            </a:pPr>
            <a:r>
              <a:rPr lang="en-US" sz="1600" err="1">
                <a:solidFill>
                  <a:srgbClr val="E4F4EA"/>
                </a:solidFill>
                <a:latin typeface="Arial" panose="020B0604020202020204" pitchFamily="34" charset="0"/>
                <a:cs typeface="Arial" panose="020B0604020202020204" pitchFamily="34" charset="0"/>
              </a:rPr>
              <a:t>n_clusters</a:t>
            </a:r>
            <a:r>
              <a:rPr lang="en-US" sz="1600">
                <a:solidFill>
                  <a:srgbClr val="E4F4EA"/>
                </a:solidFill>
                <a:latin typeface="Arial" panose="020B0604020202020204" pitchFamily="34" charset="0"/>
                <a:cs typeface="Arial" panose="020B0604020202020204" pitchFamily="34" charset="0"/>
              </a:rPr>
              <a:t> = 6 </a:t>
            </a:r>
          </a:p>
          <a:p>
            <a:pPr marL="576000" lvl="1" indent="-144000">
              <a:buFont typeface="Arial" panose="020B0604020202020204" pitchFamily="34" charset="0"/>
              <a:buChar char="•"/>
            </a:pPr>
            <a:r>
              <a:rPr lang="en-US" sz="1600" err="1">
                <a:solidFill>
                  <a:srgbClr val="E4F4EA"/>
                </a:solidFill>
                <a:latin typeface="Arial" panose="020B0604020202020204" pitchFamily="34" charset="0"/>
                <a:cs typeface="Arial" panose="020B0604020202020204" pitchFamily="34" charset="0"/>
              </a:rPr>
              <a:t>min_df</a:t>
            </a:r>
            <a:r>
              <a:rPr lang="en-US" sz="1600">
                <a:solidFill>
                  <a:srgbClr val="E4F4EA"/>
                </a:solidFill>
                <a:latin typeface="Arial" panose="020B0604020202020204" pitchFamily="34" charset="0"/>
                <a:cs typeface="Arial" panose="020B0604020202020204" pitchFamily="34" charset="0"/>
              </a:rPr>
              <a:t> = 0.01</a:t>
            </a:r>
          </a:p>
        </p:txBody>
      </p:sp>
      <p:cxnSp>
        <p:nvCxnSpPr>
          <p:cNvPr id="40" name="Straight Connector 39">
            <a:extLst>
              <a:ext uri="{FF2B5EF4-FFF2-40B4-BE49-F238E27FC236}">
                <a16:creationId xmlns:a16="http://schemas.microsoft.com/office/drawing/2014/main" id="{6A8620A2-B98A-47BE-8AAE-FED74B8584D5}"/>
              </a:ext>
            </a:extLst>
          </p:cNvPr>
          <p:cNvCxnSpPr>
            <a:cxnSpLocks/>
          </p:cNvCxnSpPr>
          <p:nvPr/>
        </p:nvCxnSpPr>
        <p:spPr>
          <a:xfrm>
            <a:off x="895819" y="2003368"/>
            <a:ext cx="3417094" cy="0"/>
          </a:xfrm>
          <a:prstGeom prst="line">
            <a:avLst/>
          </a:prstGeom>
          <a:ln w="28575">
            <a:solidFill>
              <a:srgbClr val="55C2BD"/>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7C891F4-EB61-4EC7-B519-5DB257A30CD4}"/>
              </a:ext>
            </a:extLst>
          </p:cNvPr>
          <p:cNvSpPr txBox="1"/>
          <p:nvPr/>
        </p:nvSpPr>
        <p:spPr>
          <a:xfrm>
            <a:off x="895819" y="1562023"/>
            <a:ext cx="3417094" cy="461665"/>
          </a:xfrm>
          <a:prstGeom prst="rect">
            <a:avLst/>
          </a:prstGeom>
          <a:noFill/>
        </p:spPr>
        <p:txBody>
          <a:bodyPr wrap="square" rtlCol="0">
            <a:spAutoFit/>
          </a:bodyPr>
          <a:lstStyle/>
          <a:p>
            <a:r>
              <a:rPr lang="en-US" sz="2400" b="1">
                <a:solidFill>
                  <a:srgbClr val="D3F8FD"/>
                </a:solidFill>
                <a:latin typeface="Arial" panose="020B0604020202020204" pitchFamily="34" charset="0"/>
                <a:cs typeface="Arial" panose="020B0604020202020204" pitchFamily="34" charset="0"/>
              </a:rPr>
              <a:t>K-means &amp; TF-IDF </a:t>
            </a:r>
            <a:endParaRPr lang="ru-RU" sz="2400" b="1">
              <a:solidFill>
                <a:srgbClr val="D3F8F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51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51F0EA3-FB4D-4C8A-9DBC-4756531F65D0}"/>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33" name="Rectangle: Rounded Corners 32">
            <a:extLst>
              <a:ext uri="{FF2B5EF4-FFF2-40B4-BE49-F238E27FC236}">
                <a16:creationId xmlns:a16="http://schemas.microsoft.com/office/drawing/2014/main" id="{0F47BAAC-47E6-4876-924C-E72FC1ED4838}"/>
              </a:ext>
            </a:extLst>
          </p:cNvPr>
          <p:cNvSpPr/>
          <p:nvPr/>
        </p:nvSpPr>
        <p:spPr>
          <a:xfrm>
            <a:off x="4326673" y="107101"/>
            <a:ext cx="3538654" cy="704662"/>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34" name="Rectangle: Rounded Corners 33">
            <a:extLst>
              <a:ext uri="{FF2B5EF4-FFF2-40B4-BE49-F238E27FC236}">
                <a16:creationId xmlns:a16="http://schemas.microsoft.com/office/drawing/2014/main" id="{EDB4405C-96BB-45DD-A7D3-C942DA53B321}"/>
              </a:ext>
            </a:extLst>
          </p:cNvPr>
          <p:cNvSpPr/>
          <p:nvPr/>
        </p:nvSpPr>
        <p:spPr>
          <a:xfrm>
            <a:off x="8243502" y="102927"/>
            <a:ext cx="3538654" cy="708836"/>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0FAF107D-4B68-4332-8D51-056F05D6FEBA}"/>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12</a:t>
            </a:fld>
            <a:endParaRPr lang="ru-RU"/>
          </a:p>
        </p:txBody>
      </p:sp>
      <p:sp>
        <p:nvSpPr>
          <p:cNvPr id="4" name="TextBox 3">
            <a:extLst>
              <a:ext uri="{FF2B5EF4-FFF2-40B4-BE49-F238E27FC236}">
                <a16:creationId xmlns:a16="http://schemas.microsoft.com/office/drawing/2014/main" id="{C9D1C0F0-34C4-4E65-8040-51A4F6C271CA}"/>
              </a:ext>
            </a:extLst>
          </p:cNvPr>
          <p:cNvSpPr txBox="1"/>
          <p:nvPr/>
        </p:nvSpPr>
        <p:spPr>
          <a:xfrm>
            <a:off x="771417" y="2258955"/>
            <a:ext cx="4696213" cy="1323439"/>
          </a:xfrm>
          <a:prstGeom prst="rect">
            <a:avLst/>
          </a:prstGeom>
          <a:noFill/>
        </p:spPr>
        <p:txBody>
          <a:bodyPr wrap="square" lIns="91440" tIns="45720" rIns="91440" bIns="45720" rtlCol="0" anchor="t">
            <a:spAutoFit/>
          </a:bodyPr>
          <a:lstStyle/>
          <a:p>
            <a:pPr marL="285750" indent="-143510">
              <a:buFont typeface="Arial" panose="020B0604020202020204" pitchFamily="34" charset="0"/>
              <a:buChar char="•"/>
            </a:pPr>
            <a:r>
              <a:rPr lang="en-US" sz="1600">
                <a:solidFill>
                  <a:srgbClr val="E4F4EA"/>
                </a:solidFill>
                <a:latin typeface="Arial"/>
                <a:cs typeface="Arial"/>
              </a:rPr>
              <a:t>LDA builds vector representation of each text - a vector of probabilities of belonging to a certain topic</a:t>
            </a:r>
          </a:p>
          <a:p>
            <a:pPr marL="285750" indent="-143510">
              <a:buFont typeface="Arial" panose="020B0604020202020204" pitchFamily="34" charset="0"/>
              <a:buChar char="•"/>
            </a:pPr>
            <a:r>
              <a:rPr lang="en-US" sz="1600" b="1">
                <a:solidFill>
                  <a:srgbClr val="E4F4EA"/>
                </a:solidFill>
                <a:latin typeface="Arial"/>
                <a:cs typeface="Arial"/>
              </a:rPr>
              <a:t>Hyperparameters:</a:t>
            </a:r>
            <a:endParaRPr lang="en-US">
              <a:latin typeface="Arial"/>
              <a:cs typeface="Arial"/>
            </a:endParaRPr>
          </a:p>
          <a:p>
            <a:pPr marL="575945" lvl="1" indent="-143510">
              <a:buFont typeface="Arial" panose="020B0604020202020204" pitchFamily="34" charset="0"/>
              <a:buChar char="•"/>
            </a:pPr>
            <a:r>
              <a:rPr lang="en-US" sz="1600" err="1">
                <a:solidFill>
                  <a:srgbClr val="E4F4EA"/>
                </a:solidFill>
                <a:latin typeface="Arial"/>
                <a:cs typeface="Arial"/>
              </a:rPr>
              <a:t>n_components</a:t>
            </a:r>
            <a:r>
              <a:rPr lang="en-US" sz="1600">
                <a:solidFill>
                  <a:srgbClr val="E4F4EA"/>
                </a:solidFill>
                <a:latin typeface="Arial"/>
                <a:cs typeface="Arial"/>
              </a:rPr>
              <a:t> = 16</a:t>
            </a:r>
          </a:p>
        </p:txBody>
      </p:sp>
      <p:cxnSp>
        <p:nvCxnSpPr>
          <p:cNvPr id="14" name="Straight Connector 13">
            <a:extLst>
              <a:ext uri="{FF2B5EF4-FFF2-40B4-BE49-F238E27FC236}">
                <a16:creationId xmlns:a16="http://schemas.microsoft.com/office/drawing/2014/main" id="{D8FADC98-F9C5-40A3-BFE5-4A9A860BDE00}"/>
              </a:ext>
            </a:extLst>
          </p:cNvPr>
          <p:cNvCxnSpPr>
            <a:cxnSpLocks/>
          </p:cNvCxnSpPr>
          <p:nvPr/>
        </p:nvCxnSpPr>
        <p:spPr>
          <a:xfrm>
            <a:off x="895819" y="2003368"/>
            <a:ext cx="4617742" cy="0"/>
          </a:xfrm>
          <a:prstGeom prst="line">
            <a:avLst/>
          </a:prstGeom>
          <a:ln w="28575">
            <a:solidFill>
              <a:srgbClr val="55C2BD"/>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18D2AA-3703-46EF-8327-3AA023D19171}"/>
              </a:ext>
            </a:extLst>
          </p:cNvPr>
          <p:cNvSpPr txBox="1"/>
          <p:nvPr/>
        </p:nvSpPr>
        <p:spPr>
          <a:xfrm>
            <a:off x="849888" y="1557617"/>
            <a:ext cx="4508049" cy="461665"/>
          </a:xfrm>
          <a:prstGeom prst="rect">
            <a:avLst/>
          </a:prstGeom>
          <a:noFill/>
        </p:spPr>
        <p:txBody>
          <a:bodyPr wrap="square" lIns="91440" tIns="45720" rIns="91440" bIns="45720" rtlCol="0" anchor="t">
            <a:spAutoFit/>
          </a:bodyPr>
          <a:lstStyle/>
          <a:p>
            <a:r>
              <a:rPr lang="en-US" sz="2400" b="1">
                <a:solidFill>
                  <a:srgbClr val="D3F8FD"/>
                </a:solidFill>
                <a:latin typeface="Arial"/>
                <a:cs typeface="Arial"/>
              </a:rPr>
              <a:t>LDA </a:t>
            </a:r>
            <a:r>
              <a:rPr lang="en-US" sz="2400">
                <a:solidFill>
                  <a:srgbClr val="D3F8FD"/>
                </a:solidFill>
                <a:latin typeface="Arial"/>
                <a:cs typeface="Arial"/>
              </a:rPr>
              <a:t>(Latent Dirichlet allocation)</a:t>
            </a:r>
            <a:endParaRPr lang="ru-RU" sz="2400">
              <a:solidFill>
                <a:srgbClr val="D3F8FD"/>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161E8B21-3C79-4D97-8BBD-60E072E46589}"/>
              </a:ext>
            </a:extLst>
          </p:cNvPr>
          <p:cNvGrpSpPr/>
          <p:nvPr/>
        </p:nvGrpSpPr>
        <p:grpSpPr>
          <a:xfrm>
            <a:off x="6564497" y="1409187"/>
            <a:ext cx="4832436" cy="2295244"/>
            <a:chOff x="4528144" y="2972243"/>
            <a:chExt cx="7151916" cy="3396923"/>
          </a:xfrm>
        </p:grpSpPr>
        <p:sp>
          <p:nvSpPr>
            <p:cNvPr id="8" name="Rectangle: Rounded Corners 7">
              <a:extLst>
                <a:ext uri="{FF2B5EF4-FFF2-40B4-BE49-F238E27FC236}">
                  <a16:creationId xmlns:a16="http://schemas.microsoft.com/office/drawing/2014/main" id="{970A595A-C9DA-46CC-91A6-6D53CBE24DF9}"/>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Rounded Corners 14">
              <a:extLst>
                <a:ext uri="{FF2B5EF4-FFF2-40B4-BE49-F238E27FC236}">
                  <a16:creationId xmlns:a16="http://schemas.microsoft.com/office/drawing/2014/main" id="{1CDDBAE8-D093-420C-816C-F8557A8AC7C3}"/>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Rounded Corners 15">
              <a:extLst>
                <a:ext uri="{FF2B5EF4-FFF2-40B4-BE49-F238E27FC236}">
                  <a16:creationId xmlns:a16="http://schemas.microsoft.com/office/drawing/2014/main" id="{A2EB53B7-FA2B-44EC-9BC0-71DD0A9CFB63}"/>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Rounded Corners 17">
              <a:extLst>
                <a:ext uri="{FF2B5EF4-FFF2-40B4-BE49-F238E27FC236}">
                  <a16:creationId xmlns:a16="http://schemas.microsoft.com/office/drawing/2014/main" id="{DA96FC6A-D9C7-40B6-BD6B-AFB7BFBCA85B}"/>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0" name="Group 19">
            <a:extLst>
              <a:ext uri="{FF2B5EF4-FFF2-40B4-BE49-F238E27FC236}">
                <a16:creationId xmlns:a16="http://schemas.microsoft.com/office/drawing/2014/main" id="{1CE6398A-A6AD-421F-AA7B-516D1DCDE1EC}"/>
              </a:ext>
            </a:extLst>
          </p:cNvPr>
          <p:cNvGrpSpPr/>
          <p:nvPr/>
        </p:nvGrpSpPr>
        <p:grpSpPr>
          <a:xfrm>
            <a:off x="6568797" y="4215482"/>
            <a:ext cx="4832436" cy="2297474"/>
            <a:chOff x="4528144" y="2970594"/>
            <a:chExt cx="7151916" cy="3400220"/>
          </a:xfrm>
        </p:grpSpPr>
        <p:sp>
          <p:nvSpPr>
            <p:cNvPr id="21" name="Rectangle: Rounded Corners 20">
              <a:extLst>
                <a:ext uri="{FF2B5EF4-FFF2-40B4-BE49-F238E27FC236}">
                  <a16:creationId xmlns:a16="http://schemas.microsoft.com/office/drawing/2014/main" id="{716C784A-860C-4044-82AA-348D39AD70DF}"/>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Rounded Corners 21">
              <a:extLst>
                <a:ext uri="{FF2B5EF4-FFF2-40B4-BE49-F238E27FC236}">
                  <a16:creationId xmlns:a16="http://schemas.microsoft.com/office/drawing/2014/main" id="{F5C7C1BE-7CEA-439E-B670-DB75D07C0C64}"/>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Rectangle: Rounded Corners 22">
              <a:extLst>
                <a:ext uri="{FF2B5EF4-FFF2-40B4-BE49-F238E27FC236}">
                  <a16:creationId xmlns:a16="http://schemas.microsoft.com/office/drawing/2014/main" id="{25FC23B6-586C-4072-96C2-A7574DB9F4B9}"/>
                </a:ext>
              </a:extLst>
            </p:cNvPr>
            <p:cNvSpPr/>
            <p:nvPr/>
          </p:nvSpPr>
          <p:spPr>
            <a:xfrm>
              <a:off x="4609278" y="2995753"/>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Rectangle: Rounded Corners 24">
              <a:extLst>
                <a:ext uri="{FF2B5EF4-FFF2-40B4-BE49-F238E27FC236}">
                  <a16:creationId xmlns:a16="http://schemas.microsoft.com/office/drawing/2014/main" id="{6BC2AFB7-3B7F-43C1-8F99-A67CF4E95E14}"/>
                </a:ext>
              </a:extLst>
            </p:cNvPr>
            <p:cNvSpPr/>
            <p:nvPr/>
          </p:nvSpPr>
          <p:spPr>
            <a:xfrm>
              <a:off x="4528144" y="2970594"/>
              <a:ext cx="7151916" cy="3400220"/>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6" name="Group 25">
            <a:extLst>
              <a:ext uri="{FF2B5EF4-FFF2-40B4-BE49-F238E27FC236}">
                <a16:creationId xmlns:a16="http://schemas.microsoft.com/office/drawing/2014/main" id="{8DBE6EEE-A069-4970-854D-7DE4DE3639FC}"/>
              </a:ext>
            </a:extLst>
          </p:cNvPr>
          <p:cNvGrpSpPr/>
          <p:nvPr/>
        </p:nvGrpSpPr>
        <p:grpSpPr>
          <a:xfrm>
            <a:off x="735946" y="4226975"/>
            <a:ext cx="4832436" cy="2295244"/>
            <a:chOff x="4528144" y="2972243"/>
            <a:chExt cx="7151916" cy="3396923"/>
          </a:xfrm>
        </p:grpSpPr>
        <p:sp>
          <p:nvSpPr>
            <p:cNvPr id="27" name="Rectangle: Rounded Corners 26">
              <a:extLst>
                <a:ext uri="{FF2B5EF4-FFF2-40B4-BE49-F238E27FC236}">
                  <a16:creationId xmlns:a16="http://schemas.microsoft.com/office/drawing/2014/main" id="{4AADF4EC-2DB9-433A-ABBB-3CDA0C7D8705}"/>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Rounded Corners 27">
              <a:extLst>
                <a:ext uri="{FF2B5EF4-FFF2-40B4-BE49-F238E27FC236}">
                  <a16:creationId xmlns:a16="http://schemas.microsoft.com/office/drawing/2014/main" id="{59607395-24E0-45C7-A4FA-EB574943EEF7}"/>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Rectangle: Rounded Corners 28">
              <a:extLst>
                <a:ext uri="{FF2B5EF4-FFF2-40B4-BE49-F238E27FC236}">
                  <a16:creationId xmlns:a16="http://schemas.microsoft.com/office/drawing/2014/main" id="{D112F902-F14E-4142-8951-B1FCDA3D0B04}"/>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Rectangle: Rounded Corners 30">
              <a:extLst>
                <a:ext uri="{FF2B5EF4-FFF2-40B4-BE49-F238E27FC236}">
                  <a16:creationId xmlns:a16="http://schemas.microsoft.com/office/drawing/2014/main" id="{6B482CB0-F406-4BB6-BED4-D1A224290017}"/>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2" name="TextBox 11">
            <a:extLst>
              <a:ext uri="{FF2B5EF4-FFF2-40B4-BE49-F238E27FC236}">
                <a16:creationId xmlns:a16="http://schemas.microsoft.com/office/drawing/2014/main" id="{53FF4B4E-0F86-4B10-A7BF-809234A5CF05}"/>
              </a:ext>
            </a:extLst>
          </p:cNvPr>
          <p:cNvSpPr txBox="1"/>
          <p:nvPr/>
        </p:nvSpPr>
        <p:spPr>
          <a:xfrm>
            <a:off x="7602583" y="1105484"/>
            <a:ext cx="2582092" cy="338554"/>
          </a:xfrm>
          <a:prstGeom prst="rect">
            <a:avLst/>
          </a:prstGeom>
          <a:noFill/>
        </p:spPr>
        <p:txBody>
          <a:bodyPr wrap="square" rtlCol="0">
            <a:spAutoFit/>
          </a:bodyPr>
          <a:lstStyle/>
          <a:p>
            <a:pPr algn="ctr"/>
            <a:r>
              <a:rPr lang="en-US" sz="1600" b="1">
                <a:solidFill>
                  <a:srgbClr val="D3F8FD"/>
                </a:solidFill>
                <a:latin typeface="Arial" panose="020B0604020202020204" pitchFamily="34" charset="0"/>
                <a:cs typeface="Arial" panose="020B0604020202020204" pitchFamily="34" charset="0"/>
              </a:rPr>
              <a:t>Inspirational Movies</a:t>
            </a:r>
            <a:endParaRPr lang="ru-RU" sz="1600" b="1">
              <a:solidFill>
                <a:srgbClr val="D3F8FD"/>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7853D714-46CA-49BC-AEED-4606C7C7015E}"/>
              </a:ext>
            </a:extLst>
          </p:cNvPr>
          <p:cNvSpPr txBox="1"/>
          <p:nvPr/>
        </p:nvSpPr>
        <p:spPr>
          <a:xfrm>
            <a:off x="7689669" y="3886794"/>
            <a:ext cx="2582092" cy="338554"/>
          </a:xfrm>
          <a:prstGeom prst="rect">
            <a:avLst/>
          </a:prstGeom>
          <a:noFill/>
        </p:spPr>
        <p:txBody>
          <a:bodyPr wrap="square" rtlCol="0">
            <a:spAutoFit/>
          </a:bodyPr>
          <a:lstStyle/>
          <a:p>
            <a:pPr algn="ctr"/>
            <a:r>
              <a:rPr lang="en-US" sz="1600" b="1">
                <a:solidFill>
                  <a:srgbClr val="D3F8FD"/>
                </a:solidFill>
                <a:latin typeface="Arial" panose="020B0604020202020204" pitchFamily="34" charset="0"/>
                <a:cs typeface="Arial" panose="020B0604020202020204" pitchFamily="34" charset="0"/>
              </a:rPr>
              <a:t>Biopic</a:t>
            </a:r>
            <a:endParaRPr lang="ru-RU" sz="1600" b="1">
              <a:solidFill>
                <a:srgbClr val="D3F8FD"/>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53A9E35-B00F-4737-86FC-D94BAC36F786}"/>
              </a:ext>
            </a:extLst>
          </p:cNvPr>
          <p:cNvSpPr txBox="1"/>
          <p:nvPr/>
        </p:nvSpPr>
        <p:spPr>
          <a:xfrm>
            <a:off x="1777421" y="3886794"/>
            <a:ext cx="2582092" cy="338554"/>
          </a:xfrm>
          <a:prstGeom prst="rect">
            <a:avLst/>
          </a:prstGeom>
          <a:noFill/>
        </p:spPr>
        <p:txBody>
          <a:bodyPr wrap="square" rtlCol="0">
            <a:spAutoFit/>
          </a:bodyPr>
          <a:lstStyle/>
          <a:p>
            <a:pPr algn="ctr"/>
            <a:r>
              <a:rPr lang="en-US" sz="1600" b="1">
                <a:solidFill>
                  <a:srgbClr val="D3F8FD"/>
                </a:solidFill>
                <a:latin typeface="Arial" panose="020B0604020202020204" pitchFamily="34" charset="0"/>
                <a:cs typeface="Arial" panose="020B0604020202020204" pitchFamily="34" charset="0"/>
              </a:rPr>
              <a:t>Family Movies</a:t>
            </a:r>
            <a:endParaRPr lang="ru-RU" sz="1600" b="1">
              <a:solidFill>
                <a:srgbClr val="D3F8FD"/>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AFF94A7-AB85-491E-85F9-6683C06B2D32}"/>
              </a:ext>
            </a:extLst>
          </p:cNvPr>
          <p:cNvPicPr>
            <a:picLocks noChangeAspect="1"/>
          </p:cNvPicPr>
          <p:nvPr/>
        </p:nvPicPr>
        <p:blipFill>
          <a:blip r:embed="rId3"/>
          <a:stretch>
            <a:fillRect/>
          </a:stretch>
        </p:blipFill>
        <p:spPr>
          <a:xfrm>
            <a:off x="6896966" y="1512285"/>
            <a:ext cx="4186052" cy="2087922"/>
          </a:xfrm>
          <a:prstGeom prst="rect">
            <a:avLst/>
          </a:prstGeom>
        </p:spPr>
      </p:pic>
      <p:pic>
        <p:nvPicPr>
          <p:cNvPr id="10" name="Picture 9">
            <a:extLst>
              <a:ext uri="{FF2B5EF4-FFF2-40B4-BE49-F238E27FC236}">
                <a16:creationId xmlns:a16="http://schemas.microsoft.com/office/drawing/2014/main" id="{FDF53378-4EC5-430A-8A32-217A30DCCFD2}"/>
              </a:ext>
            </a:extLst>
          </p:cNvPr>
          <p:cNvPicPr>
            <a:picLocks noChangeAspect="1"/>
          </p:cNvPicPr>
          <p:nvPr/>
        </p:nvPicPr>
        <p:blipFill>
          <a:blip r:embed="rId4"/>
          <a:stretch>
            <a:fillRect/>
          </a:stretch>
        </p:blipFill>
        <p:spPr>
          <a:xfrm>
            <a:off x="6874894" y="4319488"/>
            <a:ext cx="4208124" cy="2112681"/>
          </a:xfrm>
          <a:prstGeom prst="rect">
            <a:avLst/>
          </a:prstGeom>
        </p:spPr>
      </p:pic>
      <p:pic>
        <p:nvPicPr>
          <p:cNvPr id="24" name="Picture 23">
            <a:extLst>
              <a:ext uri="{FF2B5EF4-FFF2-40B4-BE49-F238E27FC236}">
                <a16:creationId xmlns:a16="http://schemas.microsoft.com/office/drawing/2014/main" id="{1BC05675-AFC9-4379-85F5-4EF1DBB3ECFC}"/>
              </a:ext>
            </a:extLst>
          </p:cNvPr>
          <p:cNvPicPr>
            <a:picLocks noChangeAspect="1"/>
          </p:cNvPicPr>
          <p:nvPr/>
        </p:nvPicPr>
        <p:blipFill>
          <a:blip r:embed="rId5"/>
          <a:stretch>
            <a:fillRect/>
          </a:stretch>
        </p:blipFill>
        <p:spPr>
          <a:xfrm>
            <a:off x="1055899" y="4319488"/>
            <a:ext cx="4196187" cy="2112681"/>
          </a:xfrm>
          <a:prstGeom prst="rect">
            <a:avLst/>
          </a:prstGeom>
        </p:spPr>
      </p:pic>
    </p:spTree>
    <p:extLst>
      <p:ext uri="{BB962C8B-B14F-4D97-AF65-F5344CB8AC3E}">
        <p14:creationId xmlns:p14="http://schemas.microsoft.com/office/powerpoint/2010/main" val="63616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E2962810-7EF5-41A5-9535-ED9177A99732}"/>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A60A0E6-B5C2-4ECB-94A6-072C9DDABFE7}"/>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7DC8E26B-A315-4377-B71D-EB41BBC542AE}"/>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16" name="Rectangle: Rounded Corners 15">
            <a:extLst>
              <a:ext uri="{FF2B5EF4-FFF2-40B4-BE49-F238E27FC236}">
                <a16:creationId xmlns:a16="http://schemas.microsoft.com/office/drawing/2014/main" id="{CEBCDA6A-BAC8-4911-B981-03DA72186AC8}"/>
              </a:ext>
            </a:extLst>
          </p:cNvPr>
          <p:cNvSpPr/>
          <p:nvPr/>
        </p:nvSpPr>
        <p:spPr>
          <a:xfrm>
            <a:off x="8243502" y="102927"/>
            <a:ext cx="3538654" cy="708836"/>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D8333A16-00D3-49D8-9F2D-1D1D381763E5}"/>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13</a:t>
            </a:fld>
            <a:endParaRPr lang="ru-RU"/>
          </a:p>
        </p:txBody>
      </p:sp>
      <p:cxnSp>
        <p:nvCxnSpPr>
          <p:cNvPr id="10" name="Straight Connector 9">
            <a:extLst>
              <a:ext uri="{FF2B5EF4-FFF2-40B4-BE49-F238E27FC236}">
                <a16:creationId xmlns:a16="http://schemas.microsoft.com/office/drawing/2014/main" id="{42F5DE6C-6F4A-4A5F-A1FC-5F8197F56FBA}"/>
              </a:ext>
            </a:extLst>
          </p:cNvPr>
          <p:cNvCxnSpPr/>
          <p:nvPr/>
        </p:nvCxnSpPr>
        <p:spPr>
          <a:xfrm>
            <a:off x="321786" y="1655402"/>
            <a:ext cx="4680000" cy="0"/>
          </a:xfrm>
          <a:prstGeom prst="line">
            <a:avLst/>
          </a:prstGeom>
          <a:ln w="28575">
            <a:solidFill>
              <a:srgbClr val="55C2BD"/>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986A69-3580-4433-A18B-FE98D0467EBB}"/>
              </a:ext>
            </a:extLst>
          </p:cNvPr>
          <p:cNvSpPr txBox="1"/>
          <p:nvPr/>
        </p:nvSpPr>
        <p:spPr>
          <a:xfrm>
            <a:off x="321785" y="1214057"/>
            <a:ext cx="3034731" cy="461665"/>
          </a:xfrm>
          <a:prstGeom prst="rect">
            <a:avLst/>
          </a:prstGeom>
          <a:noFill/>
        </p:spPr>
        <p:txBody>
          <a:bodyPr wrap="square" rtlCol="0">
            <a:spAutoFit/>
          </a:bodyPr>
          <a:lstStyle/>
          <a:p>
            <a:r>
              <a:rPr lang="en-US" sz="2400" b="1">
                <a:solidFill>
                  <a:srgbClr val="D3F8FD"/>
                </a:solidFill>
                <a:latin typeface="Arial" panose="020B0604020202020204" pitchFamily="34" charset="0"/>
                <a:cs typeface="Arial" panose="020B0604020202020204" pitchFamily="34" charset="0"/>
              </a:rPr>
              <a:t>Baseline Models</a:t>
            </a:r>
            <a:endParaRPr lang="ru-RU" sz="2400" b="1">
              <a:solidFill>
                <a:srgbClr val="D3F8FD"/>
              </a:solidFill>
              <a:latin typeface="Arial" panose="020B0604020202020204" pitchFamily="34" charset="0"/>
              <a:cs typeface="Arial" panose="020B0604020202020204" pitchFamily="34" charset="0"/>
            </a:endParaRPr>
          </a:p>
        </p:txBody>
      </p:sp>
      <p:graphicFrame>
        <p:nvGraphicFramePr>
          <p:cNvPr id="2" name="Table 4">
            <a:extLst>
              <a:ext uri="{FF2B5EF4-FFF2-40B4-BE49-F238E27FC236}">
                <a16:creationId xmlns:a16="http://schemas.microsoft.com/office/drawing/2014/main" id="{EB5A8E1D-B7CB-4782-A624-D34ECEC48F71}"/>
              </a:ext>
            </a:extLst>
          </p:cNvPr>
          <p:cNvGraphicFramePr>
            <a:graphicFrameLocks noGrp="1"/>
          </p:cNvGraphicFramePr>
          <p:nvPr>
            <p:extLst>
              <p:ext uri="{D42A27DB-BD31-4B8C-83A1-F6EECF244321}">
                <p14:modId xmlns:p14="http://schemas.microsoft.com/office/powerpoint/2010/main" val="3535099558"/>
              </p:ext>
            </p:extLst>
          </p:nvPr>
        </p:nvGraphicFramePr>
        <p:xfrm>
          <a:off x="7718898" y="3277503"/>
          <a:ext cx="3779999" cy="1980000"/>
        </p:xfrm>
        <a:graphic>
          <a:graphicData uri="http://schemas.openxmlformats.org/drawingml/2006/table">
            <a:tbl>
              <a:tblPr firstRow="1" bandRow="1">
                <a:tableStyleId>{5C22544A-7EE6-4342-B048-85BDC9FD1C3A}</a:tableStyleId>
              </a:tblPr>
              <a:tblGrid>
                <a:gridCol w="1068260">
                  <a:extLst>
                    <a:ext uri="{9D8B030D-6E8A-4147-A177-3AD203B41FA5}">
                      <a16:colId xmlns:a16="http://schemas.microsoft.com/office/drawing/2014/main" val="3445284994"/>
                    </a:ext>
                  </a:extLst>
                </a:gridCol>
                <a:gridCol w="903913">
                  <a:extLst>
                    <a:ext uri="{9D8B030D-6E8A-4147-A177-3AD203B41FA5}">
                      <a16:colId xmlns:a16="http://schemas.microsoft.com/office/drawing/2014/main" val="3555377326"/>
                    </a:ext>
                  </a:extLst>
                </a:gridCol>
                <a:gridCol w="903913">
                  <a:extLst>
                    <a:ext uri="{9D8B030D-6E8A-4147-A177-3AD203B41FA5}">
                      <a16:colId xmlns:a16="http://schemas.microsoft.com/office/drawing/2014/main" val="2729848646"/>
                    </a:ext>
                  </a:extLst>
                </a:gridCol>
                <a:gridCol w="903913">
                  <a:extLst>
                    <a:ext uri="{9D8B030D-6E8A-4147-A177-3AD203B41FA5}">
                      <a16:colId xmlns:a16="http://schemas.microsoft.com/office/drawing/2014/main" val="1589240352"/>
                    </a:ext>
                  </a:extLst>
                </a:gridCol>
              </a:tblGrid>
              <a:tr h="396000">
                <a:tc>
                  <a:txBody>
                    <a:bodyPr/>
                    <a:lstStyle/>
                    <a:p>
                      <a:endParaRPr lang="ru-RU" sz="140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endParaRPr lang="en-US" sz="1400">
                        <a:solidFill>
                          <a:schemeClr val="bg1"/>
                        </a:solidFill>
                        <a:latin typeface="Arial"/>
                        <a:cs typeface="Arial"/>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ru-RU"/>
                    </a:p>
                  </a:txBody>
                  <a:tcPr/>
                </a:tc>
                <a:tc>
                  <a:txBody>
                    <a:bodyPr/>
                    <a:lstStyle/>
                    <a:p>
                      <a:pPr lvl="0" algn="ctr">
                        <a:buNone/>
                      </a:pPr>
                      <a:endParaRPr lang="en-US" sz="1400">
                        <a:solidFill>
                          <a:schemeClr val="bg1"/>
                        </a:solidFill>
                        <a:latin typeface="Arial"/>
                        <a:cs typeface="Arial"/>
                      </a:endParaRPr>
                    </a:p>
                  </a:txBody>
                  <a:tcPr anchor="ctr">
                    <a:lnL w="0">
                      <a:noFill/>
                    </a:lnL>
                    <a:lnR w="0">
                      <a:noFill/>
                    </a:lnR>
                    <a:lnT w="0">
                      <a:noFill/>
                    </a:lnT>
                    <a:lnB w="28575">
                      <a:solidFill>
                        <a:schemeClr val="bg1"/>
                      </a:solidFill>
                    </a:lnB>
                    <a:lnTlToBr w="0">
                      <a:noFill/>
                    </a:lnTlToBr>
                    <a:lnBlToTr w="0">
                      <a:noFill/>
                    </a:lnBlToTr>
                    <a:noFill/>
                  </a:tcPr>
                </a:tc>
                <a:extLst>
                  <a:ext uri="{0D108BD9-81ED-4DB2-BD59-A6C34878D82A}">
                    <a16:rowId xmlns:a16="http://schemas.microsoft.com/office/drawing/2014/main" val="3067089284"/>
                  </a:ext>
                </a:extLst>
              </a:tr>
              <a:tr h="396000">
                <a:tc>
                  <a:txBody>
                    <a:bodyPr/>
                    <a:lstStyle/>
                    <a:p>
                      <a:endParaRPr lang="ru-RU" sz="140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1" i="0" u="none" strike="noStrike" noProof="0">
                          <a:solidFill>
                            <a:schemeClr val="bg1"/>
                          </a:solidFill>
                          <a:latin typeface="Arial"/>
                        </a:rPr>
                        <a:t>RMSE</a:t>
                      </a:r>
                      <a:endParaRPr lang="ru-RU"/>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solidFill>
                            <a:schemeClr val="bg1"/>
                          </a:solidFill>
                          <a:latin typeface="Arial"/>
                          <a:cs typeface="Arial"/>
                        </a:rPr>
                        <a:t>MAE</a:t>
                      </a:r>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1">
                          <a:solidFill>
                            <a:schemeClr val="bg1"/>
                          </a:solidFill>
                          <a:latin typeface="Arial"/>
                          <a:cs typeface="Arial"/>
                        </a:rPr>
                        <a:t>R^2</a:t>
                      </a:r>
                    </a:p>
                  </a:txBody>
                  <a:tcPr anchor="ctr">
                    <a:lnL w="0">
                      <a:noFill/>
                    </a:lnL>
                    <a:lnR w="0">
                      <a:noFill/>
                    </a:lnR>
                    <a:lnT w="28575">
                      <a:solidFill>
                        <a:schemeClr val="bg1"/>
                      </a:solidFill>
                    </a:lnT>
                    <a:lnB w="12700">
                      <a:solidFill>
                        <a:schemeClr val="bg1"/>
                      </a:solidFill>
                    </a:lnB>
                    <a:lnTlToBr w="0">
                      <a:noFill/>
                    </a:lnTlToBr>
                    <a:lnBlToTr w="0">
                      <a:noFill/>
                    </a:lnBlToTr>
                    <a:noFill/>
                  </a:tcPr>
                </a:tc>
                <a:extLst>
                  <a:ext uri="{0D108BD9-81ED-4DB2-BD59-A6C34878D82A}">
                    <a16:rowId xmlns:a16="http://schemas.microsoft.com/office/drawing/2014/main" val="573091898"/>
                  </a:ext>
                </a:extLst>
              </a:tr>
              <a:tr h="396000">
                <a:tc>
                  <a:txBody>
                    <a:bodyPr/>
                    <a:lstStyle/>
                    <a:p>
                      <a:r>
                        <a:rPr lang="en-US" sz="1400" b="1">
                          <a:solidFill>
                            <a:schemeClr val="bg1"/>
                          </a:solidFill>
                          <a:latin typeface="Arial"/>
                          <a:cs typeface="Arial"/>
                        </a:rPr>
                        <a:t>Ridge</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solidFill>
                          <a:latin typeface="Arial"/>
                          <a:cs typeface="Arial"/>
                        </a:rPr>
                        <a:t>1.15</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solidFill>
                          <a:latin typeface="Arial"/>
                          <a:cs typeface="Arial"/>
                        </a:rPr>
                        <a:t>0.88</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a:solidFill>
                            <a:schemeClr val="bg1"/>
                          </a:solidFill>
                          <a:latin typeface="Arial"/>
                          <a:cs typeface="Arial"/>
                        </a:rPr>
                        <a:t>0.15</a:t>
                      </a:r>
                    </a:p>
                  </a:txBody>
                  <a:tcPr anchor="ctr">
                    <a:lnL w="0">
                      <a:noFill/>
                    </a:lnL>
                    <a:lnR w="0">
                      <a:noFill/>
                    </a:lnR>
                    <a:lnT w="12700">
                      <a:solidFill>
                        <a:schemeClr val="bg1"/>
                      </a:solidFill>
                    </a:lnT>
                    <a:lnB w="12700">
                      <a:solidFill>
                        <a:schemeClr val="bg1"/>
                      </a:solidFill>
                    </a:lnB>
                    <a:lnTlToBr w="0">
                      <a:noFill/>
                    </a:lnTlToBr>
                    <a:lnBlToTr w="0">
                      <a:noFill/>
                    </a:lnBlToTr>
                    <a:noFill/>
                  </a:tcPr>
                </a:tc>
                <a:extLst>
                  <a:ext uri="{0D108BD9-81ED-4DB2-BD59-A6C34878D82A}">
                    <a16:rowId xmlns:a16="http://schemas.microsoft.com/office/drawing/2014/main" val="2172588039"/>
                  </a:ext>
                </a:extLst>
              </a:tr>
              <a:tr h="396000">
                <a:tc>
                  <a:txBody>
                    <a:bodyPr/>
                    <a:lstStyle/>
                    <a:p>
                      <a:pPr lvl="0">
                        <a:buNone/>
                      </a:pPr>
                      <a:r>
                        <a:rPr lang="en-US" sz="1400" b="1">
                          <a:solidFill>
                            <a:schemeClr val="bg1"/>
                          </a:solidFill>
                          <a:latin typeface="Arial"/>
                          <a:cs typeface="Arial"/>
                        </a:rPr>
                        <a:t>Lasso</a:t>
                      </a:r>
                      <a:endParaRPr lang="ru-RU" sz="1400" b="1">
                        <a:solidFill>
                          <a:schemeClr val="bg1"/>
                        </a:solidFill>
                        <a:latin typeface="Arial"/>
                        <a:cs typeface="Aria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a:solidFill>
                            <a:schemeClr val="bg1"/>
                          </a:solidFill>
                          <a:latin typeface="Arial"/>
                          <a:cs typeface="Arial"/>
                        </a:rPr>
                        <a:t>1.15</a:t>
                      </a:r>
                      <a:endParaRPr lang="ru-RU" sz="1400">
                        <a:solidFill>
                          <a:schemeClr val="bg1"/>
                        </a:solidFill>
                        <a:latin typeface="Arial"/>
                        <a:cs typeface="Aria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a:solidFill>
                            <a:schemeClr val="bg1"/>
                          </a:solidFill>
                          <a:latin typeface="Arial"/>
                          <a:cs typeface="Arial"/>
                        </a:rPr>
                        <a:t>0.88</a:t>
                      </a:r>
                      <a:endParaRPr lang="ru-RU" sz="1400">
                        <a:solidFill>
                          <a:schemeClr val="bg1"/>
                        </a:solidFill>
                        <a:latin typeface="Arial"/>
                        <a:cs typeface="Aria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a:solidFill>
                            <a:schemeClr val="bg1"/>
                          </a:solidFill>
                          <a:latin typeface="Arial"/>
                          <a:cs typeface="Arial"/>
                        </a:rPr>
                        <a:t>0.15</a:t>
                      </a:r>
                      <a:endParaRPr lang="ru-RU"/>
                    </a:p>
                  </a:txBody>
                  <a:tcPr anchor="ctr">
                    <a:lnL w="0">
                      <a:noFill/>
                    </a:lnL>
                    <a:lnR w="0">
                      <a:noFill/>
                    </a:lnR>
                    <a:lnT w="12700">
                      <a:solidFill>
                        <a:schemeClr val="bg1"/>
                      </a:solidFill>
                    </a:lnT>
                    <a:lnB w="12700">
                      <a:solidFill>
                        <a:schemeClr val="bg1"/>
                      </a:solidFill>
                    </a:lnB>
                    <a:lnTlToBr w="0">
                      <a:noFill/>
                    </a:lnTlToBr>
                    <a:lnBlToTr w="0">
                      <a:noFill/>
                    </a:lnBlToTr>
                    <a:noFill/>
                  </a:tcPr>
                </a:tc>
                <a:extLst>
                  <a:ext uri="{0D108BD9-81ED-4DB2-BD59-A6C34878D82A}">
                    <a16:rowId xmlns:a16="http://schemas.microsoft.com/office/drawing/2014/main" val="1601763369"/>
                  </a:ext>
                </a:extLst>
              </a:tr>
              <a:tr h="396000">
                <a:tc>
                  <a:txBody>
                    <a:bodyPr/>
                    <a:lstStyle/>
                    <a:p>
                      <a:r>
                        <a:rPr lang="en-US" sz="1400" b="1" err="1">
                          <a:solidFill>
                            <a:schemeClr val="bg1"/>
                          </a:solidFill>
                          <a:latin typeface="Arial"/>
                          <a:cs typeface="Arial"/>
                        </a:rPr>
                        <a:t>ElasticNet</a:t>
                      </a:r>
                    </a:p>
                  </a:txBody>
                  <a:tcPr anchor="ctr">
                    <a:lnL w="12700" cmpd="sng">
                      <a:noFill/>
                    </a:lnL>
                    <a:lnR w="12700" cmpd="sng">
                      <a:noFill/>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sz="1400">
                          <a:solidFill>
                            <a:schemeClr val="bg1"/>
                          </a:solidFill>
                          <a:latin typeface="Arial"/>
                          <a:cs typeface="Arial"/>
                        </a:rPr>
                        <a:t>1.15</a:t>
                      </a:r>
                      <a:endParaRPr lang="en-US" sz="1400">
                        <a:solidFill>
                          <a:schemeClr val="bg1"/>
                        </a:solidFill>
                        <a:latin typeface="Arial"/>
                        <a:cs typeface="Aria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sz="1400">
                          <a:solidFill>
                            <a:schemeClr val="bg1"/>
                          </a:solidFill>
                          <a:latin typeface="Arial"/>
                          <a:cs typeface="Arial"/>
                        </a:rPr>
                        <a:t>0.88</a:t>
                      </a:r>
                    </a:p>
                  </a:txBody>
                  <a:tcPr anchor="ctr">
                    <a:lnL w="12700" cmpd="sng">
                      <a:noFill/>
                    </a:lnL>
                    <a:lnR w="12700" cmpd="sng">
                      <a:noFill/>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a:solidFill>
                            <a:schemeClr val="bg1"/>
                          </a:solidFill>
                          <a:latin typeface="Arial"/>
                          <a:cs typeface="Arial"/>
                        </a:rPr>
                        <a:t>0.15</a:t>
                      </a:r>
                    </a:p>
                  </a:txBody>
                  <a:tcPr anchor="ctr">
                    <a:lnL w="0">
                      <a:noFill/>
                    </a:lnL>
                    <a:lnR w="0">
                      <a:noFill/>
                    </a:lnR>
                    <a:lnT w="12700">
                      <a:solidFill>
                        <a:schemeClr val="bg1"/>
                      </a:solidFill>
                    </a:lnT>
                    <a:lnB w="19050">
                      <a:solidFill>
                        <a:schemeClr val="bg1"/>
                      </a:solidFill>
                    </a:lnB>
                    <a:lnTlToBr w="0">
                      <a:noFill/>
                    </a:lnTlToBr>
                    <a:lnBlToTr w="0">
                      <a:noFill/>
                    </a:lnBlToTr>
                    <a:noFill/>
                  </a:tcPr>
                </a:tc>
                <a:extLst>
                  <a:ext uri="{0D108BD9-81ED-4DB2-BD59-A6C34878D82A}">
                    <a16:rowId xmlns:a16="http://schemas.microsoft.com/office/drawing/2014/main" val="2211842150"/>
                  </a:ext>
                </a:extLst>
              </a:tr>
            </a:tbl>
          </a:graphicData>
        </a:graphic>
      </p:graphicFrame>
      <p:grpSp>
        <p:nvGrpSpPr>
          <p:cNvPr id="18" name="Group 17">
            <a:extLst>
              <a:ext uri="{FF2B5EF4-FFF2-40B4-BE49-F238E27FC236}">
                <a16:creationId xmlns:a16="http://schemas.microsoft.com/office/drawing/2014/main" id="{888CA2D1-4675-40A5-AA93-D4E71F76CAF3}"/>
              </a:ext>
            </a:extLst>
          </p:cNvPr>
          <p:cNvGrpSpPr/>
          <p:nvPr/>
        </p:nvGrpSpPr>
        <p:grpSpPr>
          <a:xfrm>
            <a:off x="7867394" y="3011308"/>
            <a:ext cx="2422930" cy="287159"/>
            <a:chOff x="156440" y="1164961"/>
            <a:chExt cx="2422930" cy="287159"/>
          </a:xfrm>
        </p:grpSpPr>
        <p:cxnSp>
          <p:nvCxnSpPr>
            <p:cNvPr id="19" name="Straight Connector 18">
              <a:extLst>
                <a:ext uri="{FF2B5EF4-FFF2-40B4-BE49-F238E27FC236}">
                  <a16:creationId xmlns:a16="http://schemas.microsoft.com/office/drawing/2014/main" id="{1F1D858F-151D-4F47-93D6-6495B4051B07}"/>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86A79D-3CE6-4AAA-B210-05A6B571FE21}"/>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08B89710-B232-4E8F-948B-BA4FFA4D4940}"/>
              </a:ext>
            </a:extLst>
          </p:cNvPr>
          <p:cNvSpPr txBox="1"/>
          <p:nvPr/>
        </p:nvSpPr>
        <p:spPr>
          <a:xfrm>
            <a:off x="7865186" y="2900160"/>
            <a:ext cx="1736373" cy="369332"/>
          </a:xfrm>
          <a:prstGeom prst="rect">
            <a:avLst/>
          </a:prstGeom>
          <a:noFill/>
        </p:spPr>
        <p:txBody>
          <a:bodyPr wrap="none" rtlCol="0">
            <a:spAutoFit/>
          </a:bodyPr>
          <a:lstStyle/>
          <a:p>
            <a:r>
              <a:rPr lang="en-US" b="1">
                <a:solidFill>
                  <a:srgbClr val="D3F8FD"/>
                </a:solidFill>
                <a:latin typeface="Arial" panose="020B0604020202020204" pitchFamily="34" charset="0"/>
                <a:cs typeface="Arial" panose="020B0604020202020204" pitchFamily="34" charset="0"/>
              </a:rPr>
              <a:t>Linear Models</a:t>
            </a:r>
            <a:endParaRPr lang="ru-RU" b="1">
              <a:solidFill>
                <a:srgbClr val="D3F8FD"/>
              </a:solidFill>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0C6CB270-92E5-41CD-A6CC-1F17F897DF96}"/>
              </a:ext>
            </a:extLst>
          </p:cNvPr>
          <p:cNvGrpSpPr/>
          <p:nvPr/>
        </p:nvGrpSpPr>
        <p:grpSpPr>
          <a:xfrm>
            <a:off x="304803" y="2074960"/>
            <a:ext cx="7287390" cy="4180954"/>
            <a:chOff x="4528144" y="2972243"/>
            <a:chExt cx="7151916" cy="3396923"/>
          </a:xfrm>
        </p:grpSpPr>
        <p:sp>
          <p:nvSpPr>
            <p:cNvPr id="28" name="Rectangle: Rounded Corners 27">
              <a:extLst>
                <a:ext uri="{FF2B5EF4-FFF2-40B4-BE49-F238E27FC236}">
                  <a16:creationId xmlns:a16="http://schemas.microsoft.com/office/drawing/2014/main" id="{13C21D9E-4E8F-4D1B-A0D1-7B8CE8A2E110}"/>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Rectangle: Rounded Corners 28">
              <a:extLst>
                <a:ext uri="{FF2B5EF4-FFF2-40B4-BE49-F238E27FC236}">
                  <a16:creationId xmlns:a16="http://schemas.microsoft.com/office/drawing/2014/main" id="{06482C62-311E-479C-9BA0-0849DED8FB6A}"/>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Rectangle: Rounded Corners 29">
              <a:extLst>
                <a:ext uri="{FF2B5EF4-FFF2-40B4-BE49-F238E27FC236}">
                  <a16:creationId xmlns:a16="http://schemas.microsoft.com/office/drawing/2014/main" id="{F934D3B5-B02C-4392-B297-4A3522F3B4AF}"/>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Rectangle: Rounded Corners 30">
              <a:extLst>
                <a:ext uri="{FF2B5EF4-FFF2-40B4-BE49-F238E27FC236}">
                  <a16:creationId xmlns:a16="http://schemas.microsoft.com/office/drawing/2014/main" id="{DA996E2A-33E3-47E7-9E64-7116507FAB5C}"/>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5" name="Рисунок 4" descr="Изображение выглядит как текст, снимок экрана, Красочность, число&#10;&#10;Автоматически созданное описание">
            <a:extLst>
              <a:ext uri="{FF2B5EF4-FFF2-40B4-BE49-F238E27FC236}">
                <a16:creationId xmlns:a16="http://schemas.microsoft.com/office/drawing/2014/main" id="{CBC1AA0F-6860-2E9F-B53B-2FB5E3FA9111}"/>
              </a:ext>
            </a:extLst>
          </p:cNvPr>
          <p:cNvPicPr>
            <a:picLocks noChangeAspect="1"/>
          </p:cNvPicPr>
          <p:nvPr/>
        </p:nvPicPr>
        <p:blipFill>
          <a:blip r:embed="rId2"/>
          <a:stretch>
            <a:fillRect/>
          </a:stretch>
        </p:blipFill>
        <p:spPr>
          <a:xfrm>
            <a:off x="857956" y="2360358"/>
            <a:ext cx="6054606" cy="3604844"/>
          </a:xfrm>
          <a:prstGeom prst="rect">
            <a:avLst/>
          </a:prstGeom>
        </p:spPr>
      </p:pic>
    </p:spTree>
    <p:extLst>
      <p:ext uri="{BB962C8B-B14F-4D97-AF65-F5344CB8AC3E}">
        <p14:creationId xmlns:p14="http://schemas.microsoft.com/office/powerpoint/2010/main" val="3752331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E2962810-7EF5-41A5-9535-ED9177A99732}"/>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A60A0E6-B5C2-4ECB-94A6-072C9DDABFE7}"/>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7DC8E26B-A315-4377-B71D-EB41BBC542AE}"/>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16" name="Rectangle: Rounded Corners 15">
            <a:extLst>
              <a:ext uri="{FF2B5EF4-FFF2-40B4-BE49-F238E27FC236}">
                <a16:creationId xmlns:a16="http://schemas.microsoft.com/office/drawing/2014/main" id="{CEBCDA6A-BAC8-4911-B981-03DA72186AC8}"/>
              </a:ext>
            </a:extLst>
          </p:cNvPr>
          <p:cNvSpPr/>
          <p:nvPr/>
        </p:nvSpPr>
        <p:spPr>
          <a:xfrm>
            <a:off x="8243502" y="102927"/>
            <a:ext cx="3538654" cy="708836"/>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D8333A16-00D3-49D8-9F2D-1D1D381763E5}"/>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14</a:t>
            </a:fld>
            <a:endParaRPr lang="ru-RU"/>
          </a:p>
        </p:txBody>
      </p:sp>
      <p:cxnSp>
        <p:nvCxnSpPr>
          <p:cNvPr id="10" name="Straight Connector 9">
            <a:extLst>
              <a:ext uri="{FF2B5EF4-FFF2-40B4-BE49-F238E27FC236}">
                <a16:creationId xmlns:a16="http://schemas.microsoft.com/office/drawing/2014/main" id="{42F5DE6C-6F4A-4A5F-A1FC-5F8197F56FBA}"/>
              </a:ext>
            </a:extLst>
          </p:cNvPr>
          <p:cNvCxnSpPr/>
          <p:nvPr/>
        </p:nvCxnSpPr>
        <p:spPr>
          <a:xfrm>
            <a:off x="321786" y="1655402"/>
            <a:ext cx="4680000" cy="0"/>
          </a:xfrm>
          <a:prstGeom prst="line">
            <a:avLst/>
          </a:prstGeom>
          <a:ln w="28575">
            <a:solidFill>
              <a:srgbClr val="55C2BD"/>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986A69-3580-4433-A18B-FE98D0467EBB}"/>
              </a:ext>
            </a:extLst>
          </p:cNvPr>
          <p:cNvSpPr txBox="1"/>
          <p:nvPr/>
        </p:nvSpPr>
        <p:spPr>
          <a:xfrm>
            <a:off x="321785" y="1214057"/>
            <a:ext cx="3034731" cy="461665"/>
          </a:xfrm>
          <a:prstGeom prst="rect">
            <a:avLst/>
          </a:prstGeom>
          <a:noFill/>
        </p:spPr>
        <p:txBody>
          <a:bodyPr wrap="square" rtlCol="0">
            <a:spAutoFit/>
          </a:bodyPr>
          <a:lstStyle/>
          <a:p>
            <a:r>
              <a:rPr lang="en-US" sz="2400" b="1">
                <a:solidFill>
                  <a:srgbClr val="D3F8FD"/>
                </a:solidFill>
                <a:latin typeface="Arial" panose="020B0604020202020204" pitchFamily="34" charset="0"/>
                <a:cs typeface="Arial" panose="020B0604020202020204" pitchFamily="34" charset="0"/>
              </a:rPr>
              <a:t>Baseline Models</a:t>
            </a:r>
            <a:endParaRPr lang="ru-RU" sz="2400" b="1">
              <a:solidFill>
                <a:srgbClr val="D3F8FD"/>
              </a:solidFill>
              <a:latin typeface="Arial" panose="020B0604020202020204" pitchFamily="34" charset="0"/>
              <a:cs typeface="Arial" panose="020B0604020202020204" pitchFamily="34" charset="0"/>
            </a:endParaRPr>
          </a:p>
        </p:txBody>
      </p:sp>
      <p:graphicFrame>
        <p:nvGraphicFramePr>
          <p:cNvPr id="2" name="Table 4">
            <a:extLst>
              <a:ext uri="{FF2B5EF4-FFF2-40B4-BE49-F238E27FC236}">
                <a16:creationId xmlns:a16="http://schemas.microsoft.com/office/drawing/2014/main" id="{EB5A8E1D-B7CB-4782-A624-D34ECEC48F71}"/>
              </a:ext>
            </a:extLst>
          </p:cNvPr>
          <p:cNvGraphicFramePr>
            <a:graphicFrameLocks noGrp="1"/>
          </p:cNvGraphicFramePr>
          <p:nvPr>
            <p:extLst>
              <p:ext uri="{D42A27DB-BD31-4B8C-83A1-F6EECF244321}">
                <p14:modId xmlns:p14="http://schemas.microsoft.com/office/powerpoint/2010/main" val="243123582"/>
              </p:ext>
            </p:extLst>
          </p:nvPr>
        </p:nvGraphicFramePr>
        <p:xfrm>
          <a:off x="335423" y="3249281"/>
          <a:ext cx="4751996" cy="1706160"/>
        </p:xfrm>
        <a:graphic>
          <a:graphicData uri="http://schemas.openxmlformats.org/drawingml/2006/table">
            <a:tbl>
              <a:tblPr firstRow="1" bandRow="1">
                <a:tableStyleId>{5C22544A-7EE6-4342-B048-85BDC9FD1C3A}</a:tableStyleId>
              </a:tblPr>
              <a:tblGrid>
                <a:gridCol w="1900799">
                  <a:extLst>
                    <a:ext uri="{9D8B030D-6E8A-4147-A177-3AD203B41FA5}">
                      <a16:colId xmlns:a16="http://schemas.microsoft.com/office/drawing/2014/main" val="3445284994"/>
                    </a:ext>
                  </a:extLst>
                </a:gridCol>
                <a:gridCol w="950399">
                  <a:extLst>
                    <a:ext uri="{9D8B030D-6E8A-4147-A177-3AD203B41FA5}">
                      <a16:colId xmlns:a16="http://schemas.microsoft.com/office/drawing/2014/main" val="3555377326"/>
                    </a:ext>
                  </a:extLst>
                </a:gridCol>
                <a:gridCol w="950399">
                  <a:extLst>
                    <a:ext uri="{9D8B030D-6E8A-4147-A177-3AD203B41FA5}">
                      <a16:colId xmlns:a16="http://schemas.microsoft.com/office/drawing/2014/main" val="2729848646"/>
                    </a:ext>
                  </a:extLst>
                </a:gridCol>
                <a:gridCol w="950399">
                  <a:extLst>
                    <a:ext uri="{9D8B030D-6E8A-4147-A177-3AD203B41FA5}">
                      <a16:colId xmlns:a16="http://schemas.microsoft.com/office/drawing/2014/main" val="2629635592"/>
                    </a:ext>
                  </a:extLst>
                </a:gridCol>
              </a:tblGrid>
              <a:tr h="396000">
                <a:tc>
                  <a:txBody>
                    <a:bodyPr/>
                    <a:lstStyle/>
                    <a:p>
                      <a:endParaRPr lang="ru-RU" sz="140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endParaRPr lang="en-US" sz="1400">
                        <a:solidFill>
                          <a:schemeClr val="bg1"/>
                        </a:solidFill>
                        <a:latin typeface="Arial"/>
                        <a:cs typeface="Arial"/>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ru-RU"/>
                    </a:p>
                  </a:txBody>
                  <a:tcPr/>
                </a:tc>
                <a:tc>
                  <a:txBody>
                    <a:bodyPr/>
                    <a:lstStyle/>
                    <a:p>
                      <a:pPr lvl="0" algn="ctr">
                        <a:buNone/>
                      </a:pPr>
                      <a:endParaRPr lang="en-US" sz="1400">
                        <a:solidFill>
                          <a:schemeClr val="bg1"/>
                        </a:solidFill>
                        <a:latin typeface="Arial"/>
                        <a:cs typeface="Arial"/>
                      </a:endParaRPr>
                    </a:p>
                  </a:txBody>
                  <a:tcPr anchor="ctr">
                    <a:lnL w="0">
                      <a:noFill/>
                    </a:lnL>
                    <a:lnR w="0">
                      <a:noFill/>
                    </a:lnR>
                    <a:lnT w="0">
                      <a:noFill/>
                    </a:lnT>
                    <a:lnB w="28575">
                      <a:solidFill>
                        <a:schemeClr val="bg1"/>
                      </a:solidFill>
                    </a:lnB>
                    <a:lnTlToBr w="0">
                      <a:noFill/>
                    </a:lnTlToBr>
                    <a:lnBlToTr w="0">
                      <a:noFill/>
                    </a:lnBlToTr>
                    <a:noFill/>
                  </a:tcPr>
                </a:tc>
                <a:extLst>
                  <a:ext uri="{0D108BD9-81ED-4DB2-BD59-A6C34878D82A}">
                    <a16:rowId xmlns:a16="http://schemas.microsoft.com/office/drawing/2014/main" val="3067089284"/>
                  </a:ext>
                </a:extLst>
              </a:tr>
              <a:tr h="396000">
                <a:tc>
                  <a:txBody>
                    <a:bodyPr/>
                    <a:lstStyle/>
                    <a:p>
                      <a:endParaRPr lang="ru-RU" sz="140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1" i="0" u="none" strike="noStrike" noProof="0">
                          <a:solidFill>
                            <a:schemeClr val="bg1"/>
                          </a:solidFill>
                          <a:latin typeface="Arial"/>
                        </a:rPr>
                        <a:t>RMSE</a:t>
                      </a:r>
                      <a:endParaRPr lang="ru-RU"/>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solidFill>
                            <a:schemeClr val="bg1"/>
                          </a:solidFill>
                          <a:latin typeface="Arial"/>
                          <a:cs typeface="Arial"/>
                        </a:rPr>
                        <a:t>MAE</a:t>
                      </a:r>
                      <a:endParaRPr lang="ru-RU" sz="1400" b="1">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1">
                          <a:solidFill>
                            <a:schemeClr val="bg1"/>
                          </a:solidFill>
                          <a:latin typeface="Arial"/>
                          <a:cs typeface="Arial"/>
                        </a:rPr>
                        <a:t>R^2</a:t>
                      </a:r>
                    </a:p>
                  </a:txBody>
                  <a:tcPr anchor="ctr">
                    <a:lnL w="0">
                      <a:noFill/>
                    </a:lnL>
                    <a:lnR w="0">
                      <a:noFill/>
                    </a:lnR>
                    <a:lnT w="28575">
                      <a:solidFill>
                        <a:schemeClr val="bg1"/>
                      </a:solidFill>
                    </a:lnT>
                    <a:lnB w="12700">
                      <a:solidFill>
                        <a:schemeClr val="bg1"/>
                      </a:solidFill>
                    </a:lnB>
                    <a:lnTlToBr w="0">
                      <a:noFill/>
                    </a:lnTlToBr>
                    <a:lnBlToTr w="0">
                      <a:noFill/>
                    </a:lnBlToTr>
                    <a:noFill/>
                  </a:tcPr>
                </a:tc>
                <a:extLst>
                  <a:ext uri="{0D108BD9-81ED-4DB2-BD59-A6C34878D82A}">
                    <a16:rowId xmlns:a16="http://schemas.microsoft.com/office/drawing/2014/main" val="573091898"/>
                  </a:ext>
                </a:extLst>
              </a:tr>
              <a:tr h="396000">
                <a:tc>
                  <a:txBody>
                    <a:bodyPr/>
                    <a:lstStyle/>
                    <a:p>
                      <a:r>
                        <a:rPr lang="en-GB" sz="1400" b="1">
                          <a:solidFill>
                            <a:schemeClr val="bg1"/>
                          </a:solidFill>
                          <a:latin typeface="Arial"/>
                          <a:cs typeface="Arial"/>
                        </a:rPr>
                        <a:t>Random Forest</a:t>
                      </a:r>
                      <a:endParaRPr lang="ru-RU" sz="1400" b="1">
                        <a:solidFill>
                          <a:schemeClr val="bg1"/>
                        </a:solidFill>
                        <a:latin typeface="Arial"/>
                        <a:cs typeface="Aria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solidFill>
                          <a:latin typeface="Arial"/>
                          <a:cs typeface="Arial"/>
                        </a:rPr>
                        <a:t>1.11</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solidFill>
                          <a:latin typeface="Arial"/>
                          <a:cs typeface="Arial"/>
                        </a:rPr>
                        <a:t>0.85</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a:solidFill>
                            <a:schemeClr val="bg1"/>
                          </a:solidFill>
                          <a:latin typeface="Arial"/>
                          <a:cs typeface="Arial"/>
                        </a:rPr>
                        <a:t>0.20</a:t>
                      </a:r>
                    </a:p>
                  </a:txBody>
                  <a:tcPr anchor="ctr">
                    <a:lnL w="0">
                      <a:noFill/>
                    </a:lnL>
                    <a:lnR w="0">
                      <a:noFill/>
                    </a:lnR>
                    <a:lnT w="12700">
                      <a:solidFill>
                        <a:schemeClr val="bg1"/>
                      </a:solidFill>
                    </a:lnT>
                    <a:lnB w="12700">
                      <a:solidFill>
                        <a:schemeClr val="bg1"/>
                      </a:solidFill>
                    </a:lnB>
                    <a:lnTlToBr w="0">
                      <a:noFill/>
                    </a:lnTlToBr>
                    <a:lnBlToTr w="0">
                      <a:noFill/>
                    </a:lnBlToTr>
                    <a:noFill/>
                  </a:tcPr>
                </a:tc>
                <a:extLst>
                  <a:ext uri="{0D108BD9-81ED-4DB2-BD59-A6C34878D82A}">
                    <a16:rowId xmlns:a16="http://schemas.microsoft.com/office/drawing/2014/main" val="2172588039"/>
                  </a:ext>
                </a:extLst>
              </a:tr>
              <a:tr h="396000">
                <a:tc>
                  <a:txBody>
                    <a:bodyPr/>
                    <a:lstStyle/>
                    <a:p>
                      <a:r>
                        <a:rPr lang="en-GB" sz="1400" b="1">
                          <a:solidFill>
                            <a:schemeClr val="bg1"/>
                          </a:solidFill>
                          <a:latin typeface="Arial"/>
                          <a:cs typeface="Arial"/>
                        </a:rPr>
                        <a:t>Random Forest </a:t>
                      </a:r>
                      <a:r>
                        <a:rPr lang="en-GB" sz="1400" b="0" i="1">
                          <a:solidFill>
                            <a:schemeClr val="bg1"/>
                          </a:solidFill>
                          <a:latin typeface="Arial"/>
                          <a:cs typeface="Arial"/>
                        </a:rPr>
                        <a:t>using PCA</a:t>
                      </a:r>
                      <a:endParaRPr lang="ru-RU" sz="1400" b="1">
                        <a:solidFill>
                          <a:schemeClr val="bg1"/>
                        </a:solidFill>
                        <a:latin typeface="Arial"/>
                        <a:cs typeface="Aria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solidFill>
                          <a:latin typeface="Arial"/>
                          <a:cs typeface="Arial"/>
                        </a:rPr>
                        <a:t>1.13</a:t>
                      </a:r>
                    </a:p>
                  </a:txBody>
                  <a:tcPr anchor="ctr">
                    <a:lnL w="12700" cmpd="sng">
                      <a:noFill/>
                    </a:lnL>
                    <a:lnR w="12700" cmpd="sng">
                      <a:noFill/>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bg1"/>
                          </a:solidFill>
                          <a:latin typeface="Arial"/>
                          <a:cs typeface="Arial"/>
                        </a:rPr>
                        <a:t>0.87</a:t>
                      </a:r>
                      <a:endParaRPr lang="ru-RU"/>
                    </a:p>
                  </a:txBody>
                  <a:tcPr anchor="ctr">
                    <a:lnL w="12700" cmpd="sng">
                      <a:noFill/>
                    </a:lnL>
                    <a:lnR w="12700" cmpd="sng">
                      <a:noFill/>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a:solidFill>
                            <a:schemeClr val="bg1"/>
                          </a:solidFill>
                          <a:latin typeface="Arial"/>
                          <a:cs typeface="Arial"/>
                        </a:rPr>
                        <a:t>0.17</a:t>
                      </a:r>
                    </a:p>
                  </a:txBody>
                  <a:tcPr anchor="ctr">
                    <a:lnL w="0">
                      <a:noFill/>
                    </a:lnL>
                    <a:lnR w="0">
                      <a:noFill/>
                    </a:lnR>
                    <a:lnT w="12700">
                      <a:solidFill>
                        <a:schemeClr val="bg1"/>
                      </a:solidFill>
                    </a:lnT>
                    <a:lnB w="19050">
                      <a:solidFill>
                        <a:schemeClr val="bg1"/>
                      </a:solidFill>
                    </a:lnB>
                    <a:lnTlToBr w="0">
                      <a:noFill/>
                    </a:lnTlToBr>
                    <a:lnBlToTr w="0">
                      <a:noFill/>
                    </a:lnBlToTr>
                    <a:noFill/>
                  </a:tcPr>
                </a:tc>
                <a:extLst>
                  <a:ext uri="{0D108BD9-81ED-4DB2-BD59-A6C34878D82A}">
                    <a16:rowId xmlns:a16="http://schemas.microsoft.com/office/drawing/2014/main" val="2211842150"/>
                  </a:ext>
                </a:extLst>
              </a:tr>
            </a:tbl>
          </a:graphicData>
        </a:graphic>
      </p:graphicFrame>
      <p:grpSp>
        <p:nvGrpSpPr>
          <p:cNvPr id="18" name="Group 17">
            <a:extLst>
              <a:ext uri="{FF2B5EF4-FFF2-40B4-BE49-F238E27FC236}">
                <a16:creationId xmlns:a16="http://schemas.microsoft.com/office/drawing/2014/main" id="{888CA2D1-4675-40A5-AA93-D4E71F76CAF3}"/>
              </a:ext>
            </a:extLst>
          </p:cNvPr>
          <p:cNvGrpSpPr/>
          <p:nvPr/>
        </p:nvGrpSpPr>
        <p:grpSpPr>
          <a:xfrm>
            <a:off x="323993" y="2804345"/>
            <a:ext cx="2422930" cy="287159"/>
            <a:chOff x="156440" y="1164961"/>
            <a:chExt cx="2422930" cy="287159"/>
          </a:xfrm>
        </p:grpSpPr>
        <p:cxnSp>
          <p:nvCxnSpPr>
            <p:cNvPr id="19" name="Straight Connector 18">
              <a:extLst>
                <a:ext uri="{FF2B5EF4-FFF2-40B4-BE49-F238E27FC236}">
                  <a16:creationId xmlns:a16="http://schemas.microsoft.com/office/drawing/2014/main" id="{1F1D858F-151D-4F47-93D6-6495B4051B07}"/>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86A79D-3CE6-4AAA-B210-05A6B571FE21}"/>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08B89710-B232-4E8F-948B-BA4FFA4D4940}"/>
              </a:ext>
            </a:extLst>
          </p:cNvPr>
          <p:cNvSpPr txBox="1"/>
          <p:nvPr/>
        </p:nvSpPr>
        <p:spPr>
          <a:xfrm>
            <a:off x="321785" y="2712012"/>
            <a:ext cx="1877437" cy="369332"/>
          </a:xfrm>
          <a:prstGeom prst="rect">
            <a:avLst/>
          </a:prstGeom>
          <a:noFill/>
        </p:spPr>
        <p:txBody>
          <a:bodyPr wrap="none" rtlCol="0">
            <a:spAutoFit/>
          </a:bodyPr>
          <a:lstStyle/>
          <a:p>
            <a:r>
              <a:rPr lang="en-US" b="1">
                <a:solidFill>
                  <a:srgbClr val="D3F8FD"/>
                </a:solidFill>
                <a:latin typeface="Arial" panose="020B0604020202020204" pitchFamily="34" charset="0"/>
                <a:cs typeface="Arial" panose="020B0604020202020204" pitchFamily="34" charset="0"/>
              </a:rPr>
              <a:t>Random Forest</a:t>
            </a:r>
          </a:p>
        </p:txBody>
      </p:sp>
      <p:grpSp>
        <p:nvGrpSpPr>
          <p:cNvPr id="27" name="Group 26">
            <a:extLst>
              <a:ext uri="{FF2B5EF4-FFF2-40B4-BE49-F238E27FC236}">
                <a16:creationId xmlns:a16="http://schemas.microsoft.com/office/drawing/2014/main" id="{0C6CB270-92E5-41CD-A6CC-1F17F897DF96}"/>
              </a:ext>
            </a:extLst>
          </p:cNvPr>
          <p:cNvGrpSpPr/>
          <p:nvPr/>
        </p:nvGrpSpPr>
        <p:grpSpPr>
          <a:xfrm>
            <a:off x="5384575" y="2011884"/>
            <a:ext cx="6483432" cy="4180954"/>
            <a:chOff x="4528144" y="2972243"/>
            <a:chExt cx="7151916" cy="3396923"/>
          </a:xfrm>
        </p:grpSpPr>
        <p:sp>
          <p:nvSpPr>
            <p:cNvPr id="28" name="Rectangle: Rounded Corners 27">
              <a:extLst>
                <a:ext uri="{FF2B5EF4-FFF2-40B4-BE49-F238E27FC236}">
                  <a16:creationId xmlns:a16="http://schemas.microsoft.com/office/drawing/2014/main" id="{13C21D9E-4E8F-4D1B-A0D1-7B8CE8A2E110}"/>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Rectangle: Rounded Corners 28">
              <a:extLst>
                <a:ext uri="{FF2B5EF4-FFF2-40B4-BE49-F238E27FC236}">
                  <a16:creationId xmlns:a16="http://schemas.microsoft.com/office/drawing/2014/main" id="{06482C62-311E-479C-9BA0-0849DED8FB6A}"/>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Rectangle: Rounded Corners 29">
              <a:extLst>
                <a:ext uri="{FF2B5EF4-FFF2-40B4-BE49-F238E27FC236}">
                  <a16:creationId xmlns:a16="http://schemas.microsoft.com/office/drawing/2014/main" id="{F934D3B5-B02C-4392-B297-4A3522F3B4AF}"/>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Rectangle: Rounded Corners 30">
              <a:extLst>
                <a:ext uri="{FF2B5EF4-FFF2-40B4-BE49-F238E27FC236}">
                  <a16:creationId xmlns:a16="http://schemas.microsoft.com/office/drawing/2014/main" id="{DA996E2A-33E3-47E7-9E64-7116507FAB5C}"/>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4" name="Рисунок 3" descr="Изображение выглядит как текст, снимок экрана, Красочность, Шрифт&#10;&#10;Автоматически созданное описание">
            <a:extLst>
              <a:ext uri="{FF2B5EF4-FFF2-40B4-BE49-F238E27FC236}">
                <a16:creationId xmlns:a16="http://schemas.microsoft.com/office/drawing/2014/main" id="{AD0A7450-8AEE-CFD4-4259-62968D73EEAD}"/>
              </a:ext>
            </a:extLst>
          </p:cNvPr>
          <p:cNvPicPr>
            <a:picLocks noChangeAspect="1"/>
          </p:cNvPicPr>
          <p:nvPr/>
        </p:nvPicPr>
        <p:blipFill>
          <a:blip r:embed="rId2"/>
          <a:stretch>
            <a:fillRect/>
          </a:stretch>
        </p:blipFill>
        <p:spPr>
          <a:xfrm>
            <a:off x="5834474" y="2412060"/>
            <a:ext cx="5584236" cy="3492026"/>
          </a:xfrm>
          <a:prstGeom prst="rect">
            <a:avLst/>
          </a:prstGeom>
        </p:spPr>
      </p:pic>
    </p:spTree>
    <p:extLst>
      <p:ext uri="{BB962C8B-B14F-4D97-AF65-F5344CB8AC3E}">
        <p14:creationId xmlns:p14="http://schemas.microsoft.com/office/powerpoint/2010/main" val="3989455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E2962810-7EF5-41A5-9535-ED9177A99732}"/>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A60A0E6-B5C2-4ECB-94A6-072C9DDABFE7}"/>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7DC8E26B-A315-4377-B71D-EB41BBC542AE}"/>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16" name="Rectangle: Rounded Corners 15">
            <a:extLst>
              <a:ext uri="{FF2B5EF4-FFF2-40B4-BE49-F238E27FC236}">
                <a16:creationId xmlns:a16="http://schemas.microsoft.com/office/drawing/2014/main" id="{CEBCDA6A-BAC8-4911-B981-03DA72186AC8}"/>
              </a:ext>
            </a:extLst>
          </p:cNvPr>
          <p:cNvSpPr/>
          <p:nvPr/>
        </p:nvSpPr>
        <p:spPr>
          <a:xfrm>
            <a:off x="8243502" y="102927"/>
            <a:ext cx="3538654" cy="708836"/>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D8333A16-00D3-49D8-9F2D-1D1D381763E5}"/>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15</a:t>
            </a:fld>
            <a:endParaRPr lang="ru-RU"/>
          </a:p>
        </p:txBody>
      </p:sp>
      <p:cxnSp>
        <p:nvCxnSpPr>
          <p:cNvPr id="10" name="Straight Connector 9">
            <a:extLst>
              <a:ext uri="{FF2B5EF4-FFF2-40B4-BE49-F238E27FC236}">
                <a16:creationId xmlns:a16="http://schemas.microsoft.com/office/drawing/2014/main" id="{42F5DE6C-6F4A-4A5F-A1FC-5F8197F56FBA}"/>
              </a:ext>
            </a:extLst>
          </p:cNvPr>
          <p:cNvCxnSpPr/>
          <p:nvPr/>
        </p:nvCxnSpPr>
        <p:spPr>
          <a:xfrm>
            <a:off x="321786" y="1644029"/>
            <a:ext cx="8319404" cy="45493"/>
          </a:xfrm>
          <a:prstGeom prst="line">
            <a:avLst/>
          </a:prstGeom>
          <a:ln w="28575">
            <a:solidFill>
              <a:srgbClr val="55C2BD"/>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986A69-3580-4433-A18B-FE98D0467EBB}"/>
              </a:ext>
            </a:extLst>
          </p:cNvPr>
          <p:cNvSpPr txBox="1"/>
          <p:nvPr/>
        </p:nvSpPr>
        <p:spPr>
          <a:xfrm>
            <a:off x="321785" y="1236804"/>
            <a:ext cx="8323237" cy="830997"/>
          </a:xfrm>
          <a:prstGeom prst="rect">
            <a:avLst/>
          </a:prstGeom>
          <a:noFill/>
        </p:spPr>
        <p:txBody>
          <a:bodyPr wrap="square" lIns="91440" tIns="45720" rIns="91440" bIns="45720" rtlCol="0" anchor="t">
            <a:spAutoFit/>
          </a:bodyPr>
          <a:lstStyle/>
          <a:p>
            <a:r>
              <a:rPr lang="en-US" sz="2400" b="1">
                <a:solidFill>
                  <a:srgbClr val="D3F8FD"/>
                </a:solidFill>
                <a:latin typeface="Arial"/>
                <a:cs typeface="Arial"/>
              </a:rPr>
              <a:t>Universal approximation thermos (UAT, </a:t>
            </a:r>
            <a:r>
              <a:rPr lang="en-US" sz="2400" b="1" err="1">
                <a:solidFill>
                  <a:srgbClr val="D3F8FD"/>
                </a:solidFill>
                <a:latin typeface="Arial"/>
                <a:cs typeface="Arial"/>
              </a:rPr>
              <a:t>Cybenko</a:t>
            </a:r>
            <a:r>
              <a:rPr lang="en-US" sz="2400" b="1">
                <a:solidFill>
                  <a:srgbClr val="D3F8FD"/>
                </a:solidFill>
                <a:latin typeface="Arial"/>
                <a:cs typeface="Arial"/>
              </a:rPr>
              <a:t>, 1989)</a:t>
            </a:r>
            <a:endParaRPr lang="ru-RU" sz="2400" b="1">
              <a:solidFill>
                <a:srgbClr val="D3F8FD"/>
              </a:solidFill>
              <a:latin typeface="Arial"/>
              <a:cs typeface="Arial"/>
            </a:endParaRPr>
          </a:p>
          <a:p>
            <a:endParaRPr lang="en-US" sz="2400" b="1">
              <a:solidFill>
                <a:srgbClr val="D3F8FD"/>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49A48F-CB1D-4A0F-B0F7-7B8D792ADFD7}"/>
                  </a:ext>
                </a:extLst>
              </p:cNvPr>
              <p:cNvSpPr txBox="1"/>
              <p:nvPr/>
            </p:nvSpPr>
            <p:spPr>
              <a:xfrm>
                <a:off x="854010" y="1965266"/>
                <a:ext cx="54864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ru-RU" smtClean="0">
                          <a:solidFill>
                            <a:srgbClr val="D3F8FD"/>
                          </a:solidFill>
                          <a:latin typeface="Cambria Math" panose="02040503050406030204" pitchFamily="18" charset="0"/>
                        </a:rPr>
                        <m:t>L</m:t>
                      </m:r>
                      <m:r>
                        <m:rPr>
                          <m:sty m:val="p"/>
                        </m:rPr>
                        <a:rPr lang="ru-RU" i="0">
                          <a:solidFill>
                            <a:srgbClr val="D3F8FD"/>
                          </a:solidFill>
                          <a:latin typeface="Cambria Math" panose="02040503050406030204" pitchFamily="18" charset="0"/>
                        </a:rPr>
                        <m:t>et</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σ</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R</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R</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is</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an</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activation</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function</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which</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is</m:t>
                      </m:r>
                      <m:r>
                        <a:rPr lang="ru-RU" i="0">
                          <a:solidFill>
                            <a:srgbClr val="D3F8FD"/>
                          </a:solidFill>
                          <a:latin typeface="Cambria Math" panose="02040503050406030204" pitchFamily="18" charset="0"/>
                        </a:rPr>
                        <m:t>:</m:t>
                      </m:r>
                    </m:oMath>
                  </m:oMathPara>
                </a14:m>
                <a:endParaRPr lang="ru-RU" dirty="0">
                  <a:solidFill>
                    <a:srgbClr val="D3F8FD"/>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4249A48F-CB1D-4A0F-B0F7-7B8D792ADFD7}"/>
                  </a:ext>
                </a:extLst>
              </p:cNvPr>
              <p:cNvSpPr txBox="1">
                <a:spLocks noRot="1" noChangeAspect="1" noMove="1" noResize="1" noEditPoints="1" noAdjustHandles="1" noChangeArrowheads="1" noChangeShapeType="1" noTextEdit="1"/>
              </p:cNvSpPr>
              <p:nvPr/>
            </p:nvSpPr>
            <p:spPr>
              <a:xfrm>
                <a:off x="854010" y="1965266"/>
                <a:ext cx="5486492" cy="369332"/>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92FA18C-3FF0-4802-A9BE-CF7AE85550C6}"/>
                  </a:ext>
                </a:extLst>
              </p:cNvPr>
              <p:cNvSpPr txBox="1"/>
              <p:nvPr/>
            </p:nvSpPr>
            <p:spPr>
              <a:xfrm>
                <a:off x="1977778" y="2714132"/>
                <a:ext cx="4773204" cy="58080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ru-RU" sz="1800" i="1" kern="100" smtClean="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2) </m:t>
                      </m:r>
                      <m:r>
                        <a:rPr lang="ru-RU" sz="1800" i="1" kern="100" smtClean="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𝑠𝑖𝑔𝑚𝑜𝑖𝑑</m:t>
                      </m:r>
                      <m:r>
                        <a:rPr lang="ru-RU" sz="1800" i="1" kern="10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kern="100" smtClean="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 </m:t>
                      </m:r>
                      <m:limLow>
                        <m:limLowPr>
                          <m:ctrlPr>
                            <a:rPr lang="ru-RU" sz="1800" i="1"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US" sz="1800"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lim</m:t>
                          </m:r>
                        </m:e>
                        <m:lim>
                          <m:r>
                            <a:rPr lang="en-US" sz="1800" i="1"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𝑥</m:t>
                          </m:r>
                          <m:r>
                            <a:rPr lang="en-US" sz="1800"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m:t>
                          </m:r>
                        </m:lim>
                      </m:limLow>
                      <m:r>
                        <m:rPr>
                          <m:sty m:val="p"/>
                        </m:rPr>
                        <a:rPr lang="ru-RU" sz="1800" kern="10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σ</m:t>
                      </m:r>
                      <m:r>
                        <a:rPr lang="ru-RU" sz="1800" i="1" kern="10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kern="10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ru-RU" sz="1800" i="1" kern="10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 = 1, </m:t>
                      </m:r>
                      <m:limLow>
                        <m:limLowPr>
                          <m:ctrlPr>
                            <a:rPr lang="ru-RU" sz="1800" i="1"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US" sz="1800"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lim</m:t>
                          </m:r>
                        </m:e>
                        <m:lim>
                          <m:r>
                            <a:rPr lang="en-US" sz="1800" i="1"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𝑥</m:t>
                          </m:r>
                          <m:r>
                            <a:rPr lang="en-US" sz="1800"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kern="10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m:t>
                          </m:r>
                        </m:lim>
                      </m:limLow>
                      <m:r>
                        <a:rPr lang="ru-RU" sz="1800" i="1" kern="10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𝜎</m:t>
                      </m:r>
                      <m:r>
                        <a:rPr lang="ru-RU" sz="1800" i="1" kern="10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kern="10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ru-RU" sz="1800" i="1" kern="100">
                          <a:solidFill>
                            <a:srgbClr val="D3F8FD"/>
                          </a:solidFill>
                          <a:effectLst/>
                          <a:latin typeface="Cambria Math" panose="02040503050406030204" pitchFamily="18" charset="0"/>
                          <a:ea typeface="Times New Roman" panose="02020603050405020304" pitchFamily="18" charset="0"/>
                          <a:cs typeface="Times New Roman" panose="02020603050405020304" pitchFamily="18" charset="0"/>
                        </a:rPr>
                        <m:t>) = 0)</m:t>
                      </m:r>
                    </m:oMath>
                  </m:oMathPara>
                </a14:m>
                <a:endParaRPr lang="ru-RU" sz="1800" kern="100" dirty="0">
                  <a:solidFill>
                    <a:srgbClr val="D3F8FD"/>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892FA18C-3FF0-4802-A9BE-CF7AE85550C6}"/>
                  </a:ext>
                </a:extLst>
              </p:cNvPr>
              <p:cNvSpPr txBox="1">
                <a:spLocks noRot="1" noChangeAspect="1" noMove="1" noResize="1" noEditPoints="1" noAdjustHandles="1" noChangeArrowheads="1" noChangeShapeType="1" noTextEdit="1"/>
              </p:cNvSpPr>
              <p:nvPr/>
            </p:nvSpPr>
            <p:spPr>
              <a:xfrm>
                <a:off x="1977778" y="2714132"/>
                <a:ext cx="4773204" cy="580800"/>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E4E5668-328E-4601-BBC1-B57C86A00325}"/>
                  </a:ext>
                </a:extLst>
              </p:cNvPr>
              <p:cNvSpPr txBox="1"/>
              <p:nvPr/>
            </p:nvSpPr>
            <p:spPr>
              <a:xfrm>
                <a:off x="1977778" y="2335065"/>
                <a:ext cx="1717040" cy="49128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ru-RU" sz="1800" i="1" kern="100" smtClean="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1) </m:t>
                      </m:r>
                      <m:r>
                        <a:rPr lang="ru-RU" sz="1800" i="1" kern="100" smtClean="0">
                          <a:solidFill>
                            <a:srgbClr val="D3F8FD"/>
                          </a:solidFill>
                          <a:effectLst/>
                          <a:latin typeface="Cambria Math" panose="02040503050406030204" pitchFamily="18" charset="0"/>
                          <a:ea typeface="Calibri" panose="020F0502020204030204" pitchFamily="34" charset="0"/>
                          <a:cs typeface="Times New Roman" panose="02020603050405020304" pitchFamily="18" charset="0"/>
                        </a:rPr>
                        <m:t>𝑐𝑜𝑛𝑡𝑖𝑛𝑢𝑒𝑠</m:t>
                      </m:r>
                    </m:oMath>
                  </m:oMathPara>
                </a14:m>
                <a:endParaRPr lang="ru-RU" sz="1800" kern="100" dirty="0">
                  <a:solidFill>
                    <a:srgbClr val="D3F8FD"/>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5E4E5668-328E-4601-BBC1-B57C86A00325}"/>
                  </a:ext>
                </a:extLst>
              </p:cNvPr>
              <p:cNvSpPr txBox="1">
                <a:spLocks noRot="1" noChangeAspect="1" noMove="1" noResize="1" noEditPoints="1" noAdjustHandles="1" noChangeArrowheads="1" noChangeShapeType="1" noTextEdit="1"/>
              </p:cNvSpPr>
              <p:nvPr/>
            </p:nvSpPr>
            <p:spPr>
              <a:xfrm>
                <a:off x="1977778" y="2335065"/>
                <a:ext cx="1717040" cy="491288"/>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E07D0FD-5BD8-4DAD-B36C-A14FF68E9324}"/>
                  </a:ext>
                </a:extLst>
              </p:cNvPr>
              <p:cNvSpPr txBox="1"/>
              <p:nvPr/>
            </p:nvSpPr>
            <p:spPr>
              <a:xfrm>
                <a:off x="1344501" y="3288018"/>
                <a:ext cx="62188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solidFill>
                            <a:srgbClr val="D3F8FD"/>
                          </a:solidFill>
                          <a:latin typeface="Cambria Math" panose="02040503050406030204" pitchFamily="18" charset="0"/>
                        </a:rPr>
                        <m:t>𝑊𝑒</m:t>
                      </m:r>
                      <m:r>
                        <a:rPr lang="ru-RU" i="0">
                          <a:solidFill>
                            <a:srgbClr val="D3F8FD"/>
                          </a:solidFill>
                          <a:latin typeface="Cambria Math" panose="02040503050406030204" pitchFamily="18" charset="0"/>
                        </a:rPr>
                        <m:t> </m:t>
                      </m:r>
                      <m:r>
                        <a:rPr lang="ru-RU" i="1">
                          <a:solidFill>
                            <a:srgbClr val="D3F8FD"/>
                          </a:solidFill>
                          <a:latin typeface="Cambria Math" panose="02040503050406030204" pitchFamily="18" charset="0"/>
                        </a:rPr>
                        <m:t>𝑐𝑎𝑛</m:t>
                      </m:r>
                      <m:r>
                        <a:rPr lang="ru-RU" i="0">
                          <a:solidFill>
                            <a:srgbClr val="D3F8FD"/>
                          </a:solidFill>
                          <a:latin typeface="Cambria Math" panose="02040503050406030204" pitchFamily="18" charset="0"/>
                        </a:rPr>
                        <m:t> </m:t>
                      </m:r>
                      <m:r>
                        <a:rPr lang="ru-RU" i="1">
                          <a:solidFill>
                            <a:srgbClr val="D3F8FD"/>
                          </a:solidFill>
                          <a:latin typeface="Cambria Math" panose="02040503050406030204" pitchFamily="18" charset="0"/>
                        </a:rPr>
                        <m:t>𝑓𝑖𝑥</m:t>
                      </m:r>
                      <m:r>
                        <a:rPr lang="ru-RU" i="0">
                          <a:solidFill>
                            <a:srgbClr val="D3F8FD"/>
                          </a:solidFill>
                          <a:latin typeface="Cambria Math" panose="02040503050406030204" pitchFamily="18" charset="0"/>
                        </a:rPr>
                        <m:t> </m:t>
                      </m:r>
                      <m:r>
                        <a:rPr lang="ru-RU" i="1">
                          <a:solidFill>
                            <a:srgbClr val="D3F8FD"/>
                          </a:solidFill>
                          <a:latin typeface="Cambria Math" panose="02040503050406030204" pitchFamily="18" charset="0"/>
                        </a:rPr>
                        <m:t>𝑒𝑟𝑟𝑜𝑟</m:t>
                      </m:r>
                      <m:r>
                        <a:rPr lang="ru-RU" i="0">
                          <a:solidFill>
                            <a:srgbClr val="D3F8FD"/>
                          </a:solidFill>
                          <a:latin typeface="Cambria Math" panose="02040503050406030204" pitchFamily="18" charset="0"/>
                        </a:rPr>
                        <m:t> </m:t>
                      </m:r>
                      <m:r>
                        <a:rPr lang="ru-RU" i="1">
                          <a:solidFill>
                            <a:srgbClr val="D3F8FD"/>
                          </a:solidFill>
                          <a:latin typeface="Cambria Math" panose="02040503050406030204" pitchFamily="18" charset="0"/>
                        </a:rPr>
                        <m:t>𝑙𝑒𝑣𝑒𝑙</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ε</m:t>
                      </m:r>
                      <m:r>
                        <a:rPr lang="ru-RU" i="0">
                          <a:solidFill>
                            <a:srgbClr val="D3F8FD"/>
                          </a:solidFill>
                          <a:latin typeface="Cambria Math" panose="02040503050406030204" pitchFamily="18" charset="0"/>
                        </a:rPr>
                        <m:t>&gt; 0</m:t>
                      </m:r>
                    </m:oMath>
                  </m:oMathPara>
                </a14:m>
                <a:endParaRPr lang="ru-RU" dirty="0">
                  <a:solidFill>
                    <a:srgbClr val="D3F8FD"/>
                  </a:solidFill>
                </a:endParaRPr>
              </a:p>
            </p:txBody>
          </p:sp>
        </mc:Choice>
        <mc:Fallback xmlns="">
          <p:sp>
            <p:nvSpPr>
              <p:cNvPr id="20" name="TextBox 19">
                <a:extLst>
                  <a:ext uri="{FF2B5EF4-FFF2-40B4-BE49-F238E27FC236}">
                    <a16:creationId xmlns:a16="http://schemas.microsoft.com/office/drawing/2014/main" id="{CE07D0FD-5BD8-4DAD-B36C-A14FF68E9324}"/>
                  </a:ext>
                </a:extLst>
              </p:cNvPr>
              <p:cNvSpPr txBox="1">
                <a:spLocks noRot="1" noChangeAspect="1" noMove="1" noResize="1" noEditPoints="1" noAdjustHandles="1" noChangeArrowheads="1" noChangeShapeType="1" noTextEdit="1"/>
              </p:cNvSpPr>
              <p:nvPr/>
            </p:nvSpPr>
            <p:spPr>
              <a:xfrm>
                <a:off x="1344501" y="3288018"/>
                <a:ext cx="6218806" cy="369332"/>
              </a:xfrm>
              <a:prstGeom prst="rect">
                <a:avLst/>
              </a:prstGeom>
              <a:blipFill>
                <a:blip r:embed="rId5"/>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74894C-6E5A-44DA-9B16-24BEAA05F572}"/>
                  </a:ext>
                </a:extLst>
              </p:cNvPr>
              <p:cNvSpPr txBox="1"/>
              <p:nvPr/>
            </p:nvSpPr>
            <p:spPr>
              <a:xfrm>
                <a:off x="776375" y="3778307"/>
                <a:ext cx="6218806"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ru-RU" smtClean="0">
                          <a:solidFill>
                            <a:srgbClr val="D3F8FD"/>
                          </a:solidFill>
                          <a:latin typeface="Cambria Math" panose="02040503050406030204" pitchFamily="18" charset="0"/>
                        </a:rPr>
                        <m:t>F</m:t>
                      </m:r>
                      <m:r>
                        <m:rPr>
                          <m:sty m:val="p"/>
                        </m:rPr>
                        <a:rPr lang="ru-RU" i="0">
                          <a:solidFill>
                            <a:srgbClr val="D3F8FD"/>
                          </a:solidFill>
                          <a:latin typeface="Cambria Math" panose="02040503050406030204" pitchFamily="18" charset="0"/>
                        </a:rPr>
                        <m:t>or</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any</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continues</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function</m:t>
                      </m:r>
                      <m:r>
                        <a:rPr lang="ru-RU" i="0">
                          <a:solidFill>
                            <a:srgbClr val="D3F8FD"/>
                          </a:solidFill>
                          <a:latin typeface="Cambria Math" panose="02040503050406030204" pitchFamily="18" charset="0"/>
                        </a:rPr>
                        <m:t> </m:t>
                      </m:r>
                      <m:r>
                        <a:rPr lang="ru-RU" i="1">
                          <a:solidFill>
                            <a:srgbClr val="D3F8FD"/>
                          </a:solidFill>
                          <a:latin typeface="Cambria Math" panose="02040503050406030204" pitchFamily="18" charset="0"/>
                        </a:rPr>
                        <m:t>𝑓</m:t>
                      </m:r>
                      <m:r>
                        <a:rPr lang="ru-RU" i="0">
                          <a:solidFill>
                            <a:srgbClr val="D3F8FD"/>
                          </a:solidFill>
                          <a:latin typeface="Cambria Math" panose="02040503050406030204" pitchFamily="18" charset="0"/>
                        </a:rPr>
                        <m:t>:</m:t>
                      </m:r>
                      <m:sSup>
                        <m:sSupPr>
                          <m:ctrlPr>
                            <a:rPr lang="ru-RU" i="1">
                              <a:solidFill>
                                <a:srgbClr val="D3F8FD"/>
                              </a:solidFill>
                              <a:latin typeface="Cambria Math" panose="02040503050406030204" pitchFamily="18" charset="0"/>
                            </a:rPr>
                          </m:ctrlPr>
                        </m:sSupPr>
                        <m:e>
                          <m:d>
                            <m:dPr>
                              <m:begChr m:val="["/>
                              <m:endChr m:val="]"/>
                              <m:ctrlPr>
                                <a:rPr lang="ru-RU" i="1">
                                  <a:solidFill>
                                    <a:srgbClr val="D3F8FD"/>
                                  </a:solidFill>
                                  <a:latin typeface="Cambria Math" panose="02040503050406030204" pitchFamily="18" charset="0"/>
                                </a:rPr>
                              </m:ctrlPr>
                            </m:dPr>
                            <m:e>
                              <m:r>
                                <a:rPr lang="ru-RU" i="0">
                                  <a:solidFill>
                                    <a:srgbClr val="D3F8FD"/>
                                  </a:solidFill>
                                  <a:latin typeface="Cambria Math" panose="02040503050406030204" pitchFamily="18" charset="0"/>
                                </a:rPr>
                                <m:t>0,1</m:t>
                              </m:r>
                            </m:e>
                          </m:d>
                        </m:e>
                        <m:sup>
                          <m:r>
                            <a:rPr lang="ru-RU" i="1">
                              <a:solidFill>
                                <a:srgbClr val="D3F8FD"/>
                              </a:solidFill>
                              <a:latin typeface="Cambria Math" panose="02040503050406030204" pitchFamily="18" charset="0"/>
                            </a:rPr>
                            <m:t>𝑑</m:t>
                          </m:r>
                        </m:sup>
                      </m:sSup>
                      <m:r>
                        <a:rPr lang="ru-RU" i="0">
                          <a:solidFill>
                            <a:srgbClr val="D3F8FD"/>
                          </a:solidFill>
                          <a:latin typeface="Cambria Math" panose="02040503050406030204" pitchFamily="18" charset="0"/>
                        </a:rPr>
                        <m:t>→</m:t>
                      </m:r>
                      <m:r>
                        <a:rPr lang="ru-RU" i="1">
                          <a:solidFill>
                            <a:srgbClr val="D3F8FD"/>
                          </a:solidFill>
                          <a:latin typeface="Cambria Math" panose="02040503050406030204" pitchFamily="18" charset="0"/>
                        </a:rPr>
                        <m:t>𝑅</m:t>
                      </m:r>
                      <m:r>
                        <a:rPr lang="ru-RU" i="0">
                          <a:solidFill>
                            <a:srgbClr val="D3F8FD"/>
                          </a:solidFill>
                          <a:latin typeface="Cambria Math" panose="02040503050406030204" pitchFamily="18" charset="0"/>
                        </a:rPr>
                        <m:t>∈ </m:t>
                      </m:r>
                      <m:r>
                        <a:rPr lang="ru-RU" i="1">
                          <a:solidFill>
                            <a:srgbClr val="D3F8FD"/>
                          </a:solidFill>
                          <a:latin typeface="Cambria Math" panose="02040503050406030204" pitchFamily="18" charset="0"/>
                        </a:rPr>
                        <m:t>𝐶</m:t>
                      </m:r>
                      <m:d>
                        <m:dPr>
                          <m:ctrlPr>
                            <a:rPr lang="ru-RU" i="1">
                              <a:solidFill>
                                <a:srgbClr val="D3F8FD"/>
                              </a:solidFill>
                              <a:latin typeface="Cambria Math" panose="02040503050406030204" pitchFamily="18" charset="0"/>
                            </a:rPr>
                          </m:ctrlPr>
                        </m:dPr>
                        <m:e>
                          <m:sSup>
                            <m:sSupPr>
                              <m:ctrlPr>
                                <a:rPr lang="ru-RU" i="1">
                                  <a:solidFill>
                                    <a:srgbClr val="D3F8FD"/>
                                  </a:solidFill>
                                  <a:latin typeface="Cambria Math" panose="02040503050406030204" pitchFamily="18" charset="0"/>
                                </a:rPr>
                              </m:ctrlPr>
                            </m:sSupPr>
                            <m:e>
                              <m:d>
                                <m:dPr>
                                  <m:begChr m:val="["/>
                                  <m:endChr m:val="]"/>
                                  <m:ctrlPr>
                                    <a:rPr lang="ru-RU" i="1">
                                      <a:solidFill>
                                        <a:srgbClr val="D3F8FD"/>
                                      </a:solidFill>
                                      <a:latin typeface="Cambria Math" panose="02040503050406030204" pitchFamily="18" charset="0"/>
                                    </a:rPr>
                                  </m:ctrlPr>
                                </m:dPr>
                                <m:e>
                                  <m:r>
                                    <a:rPr lang="ru-RU" i="0">
                                      <a:solidFill>
                                        <a:srgbClr val="D3F8FD"/>
                                      </a:solidFill>
                                      <a:latin typeface="Cambria Math" panose="02040503050406030204" pitchFamily="18" charset="0"/>
                                    </a:rPr>
                                    <m:t>0,1</m:t>
                                  </m:r>
                                </m:e>
                              </m:d>
                            </m:e>
                            <m:sup>
                              <m:r>
                                <a:rPr lang="ru-RU" i="1">
                                  <a:solidFill>
                                    <a:srgbClr val="D3F8FD"/>
                                  </a:solidFill>
                                  <a:latin typeface="Cambria Math" panose="02040503050406030204" pitchFamily="18" charset="0"/>
                                </a:rPr>
                                <m:t>𝑑</m:t>
                              </m:r>
                            </m:sup>
                          </m:sSup>
                        </m:e>
                      </m:d>
                    </m:oMath>
                  </m:oMathPara>
                </a14:m>
                <a:endParaRPr lang="ru-RU" dirty="0">
                  <a:solidFill>
                    <a:srgbClr val="D3F8FD"/>
                  </a:solidFill>
                </a:endParaRPr>
              </a:p>
            </p:txBody>
          </p:sp>
        </mc:Choice>
        <mc:Fallback xmlns="">
          <p:sp>
            <p:nvSpPr>
              <p:cNvPr id="21" name="TextBox 20">
                <a:extLst>
                  <a:ext uri="{FF2B5EF4-FFF2-40B4-BE49-F238E27FC236}">
                    <a16:creationId xmlns:a16="http://schemas.microsoft.com/office/drawing/2014/main" id="{B374894C-6E5A-44DA-9B16-24BEAA05F572}"/>
                  </a:ext>
                </a:extLst>
              </p:cNvPr>
              <p:cNvSpPr txBox="1">
                <a:spLocks noRot="1" noChangeAspect="1" noMove="1" noResize="1" noEditPoints="1" noAdjustHandles="1" noChangeArrowheads="1" noChangeShapeType="1" noTextEdit="1"/>
              </p:cNvSpPr>
              <p:nvPr/>
            </p:nvSpPr>
            <p:spPr>
              <a:xfrm>
                <a:off x="776375" y="3778307"/>
                <a:ext cx="6218806" cy="404983"/>
              </a:xfrm>
              <a:prstGeom prst="rect">
                <a:avLst/>
              </a:prstGeom>
              <a:blipFill>
                <a:blip r:embed="rId6"/>
                <a:stretch>
                  <a:fillRect b="-90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E850BB3-E0C7-468D-87C1-13B75DCE493A}"/>
                  </a:ext>
                </a:extLst>
              </p:cNvPr>
              <p:cNvSpPr txBox="1"/>
              <p:nvPr/>
            </p:nvSpPr>
            <p:spPr>
              <a:xfrm>
                <a:off x="2080155" y="4297937"/>
                <a:ext cx="78557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ru-RU" i="0" smtClean="0">
                          <a:solidFill>
                            <a:srgbClr val="D3F8FD"/>
                          </a:solidFill>
                          <a:latin typeface="Cambria Math" panose="02040503050406030204" pitchFamily="18" charset="0"/>
                        </a:rPr>
                        <m:t>there</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is</m:t>
                      </m:r>
                      <m:r>
                        <a:rPr lang="ru-RU" i="0">
                          <a:solidFill>
                            <a:srgbClr val="D3F8FD"/>
                          </a:solidFill>
                          <a:latin typeface="Cambria Math" panose="02040503050406030204" pitchFamily="18" charset="0"/>
                        </a:rPr>
                        <m:t> </m:t>
                      </m:r>
                      <m:r>
                        <a:rPr lang="ru-RU" i="1">
                          <a:solidFill>
                            <a:srgbClr val="D3F8FD"/>
                          </a:solidFill>
                          <a:latin typeface="Cambria Math" panose="02040503050406030204" pitchFamily="18" charset="0"/>
                        </a:rPr>
                        <m:t>2</m:t>
                      </m:r>
                      <m:r>
                        <a:rPr lang="ru-RU" i="1">
                          <a:solidFill>
                            <a:srgbClr val="D3F8FD"/>
                          </a:solidFill>
                          <a:latin typeface="Cambria Math" panose="02040503050406030204" pitchFamily="18" charset="0"/>
                        </a:rPr>
                        <m:t>𝑙𝑎𝑦𝑒𝑟</m:t>
                      </m:r>
                      <m:r>
                        <a:rPr lang="ru-RU" i="1">
                          <a:solidFill>
                            <a:srgbClr val="D3F8FD"/>
                          </a:solidFill>
                          <a:latin typeface="Cambria Math" panose="02040503050406030204" pitchFamily="18" charset="0"/>
                        </a:rPr>
                        <m:t> </m:t>
                      </m:r>
                      <m:r>
                        <a:rPr lang="ru-RU" i="1">
                          <a:solidFill>
                            <a:srgbClr val="D3F8FD"/>
                          </a:solidFill>
                          <a:latin typeface="Cambria Math" panose="02040503050406030204" pitchFamily="18" charset="0"/>
                        </a:rPr>
                        <m:t>𝐹𝑢𝑙𝑙𝑦𝐶𝑜𝑛𝑛𝑒𝑐𝑡𝑒𝑑𝑁𝑒𝑡𝑤𝑜𝑟𝑘</m:t>
                      </m:r>
                      <m:r>
                        <a:rPr lang="ru-RU" i="0">
                          <a:solidFill>
                            <a:srgbClr val="D3F8FD"/>
                          </a:solidFill>
                          <a:latin typeface="Cambria Math" panose="02040503050406030204" pitchFamily="18" charset="0"/>
                        </a:rPr>
                        <m:t>,</m:t>
                      </m:r>
                      <m:r>
                        <m:rPr>
                          <m:sty m:val="p"/>
                        </m:rPr>
                        <a:rPr lang="ru-RU" i="0">
                          <a:solidFill>
                            <a:srgbClr val="D3F8FD"/>
                          </a:solidFill>
                          <a:latin typeface="Cambria Math" panose="02040503050406030204" pitchFamily="18" charset="0"/>
                        </a:rPr>
                        <m:t>which</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uniforly</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approximates</m:t>
                      </m:r>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f</m:t>
                      </m:r>
                      <m:r>
                        <a:rPr lang="ru-RU" i="0">
                          <a:solidFill>
                            <a:srgbClr val="D3F8FD"/>
                          </a:solidFill>
                          <a:latin typeface="Cambria Math" panose="02040503050406030204" pitchFamily="18" charset="0"/>
                        </a:rPr>
                        <m:t>:</m:t>
                      </m:r>
                    </m:oMath>
                  </m:oMathPara>
                </a14:m>
                <a:endParaRPr lang="ru-RU" dirty="0">
                  <a:solidFill>
                    <a:srgbClr val="D3F8FD"/>
                  </a:solidFill>
                </a:endParaRPr>
              </a:p>
            </p:txBody>
          </p:sp>
        </mc:Choice>
        <mc:Fallback xmlns="">
          <p:sp>
            <p:nvSpPr>
              <p:cNvPr id="22" name="TextBox 21">
                <a:extLst>
                  <a:ext uri="{FF2B5EF4-FFF2-40B4-BE49-F238E27FC236}">
                    <a16:creationId xmlns:a16="http://schemas.microsoft.com/office/drawing/2014/main" id="{FE850BB3-E0C7-468D-87C1-13B75DCE493A}"/>
                  </a:ext>
                </a:extLst>
              </p:cNvPr>
              <p:cNvSpPr txBox="1">
                <a:spLocks noRot="1" noChangeAspect="1" noMove="1" noResize="1" noEditPoints="1" noAdjustHandles="1" noChangeArrowheads="1" noChangeShapeType="1" noTextEdit="1"/>
              </p:cNvSpPr>
              <p:nvPr/>
            </p:nvSpPr>
            <p:spPr>
              <a:xfrm>
                <a:off x="2080155" y="4297937"/>
                <a:ext cx="7855709" cy="369332"/>
              </a:xfrm>
              <a:prstGeom prst="rect">
                <a:avLst/>
              </a:prstGeom>
              <a:blipFill>
                <a:blip r:embed="rId7"/>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C90243-8BB5-4B34-83F8-66AE82E6A8B1}"/>
                  </a:ext>
                </a:extLst>
              </p:cNvPr>
              <p:cNvSpPr txBox="1"/>
              <p:nvPr/>
            </p:nvSpPr>
            <p:spPr>
              <a:xfrm>
                <a:off x="1513177" y="4699626"/>
                <a:ext cx="6112274" cy="6365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solidFill>
                            <a:srgbClr val="D3F8FD"/>
                          </a:solidFill>
                          <a:latin typeface="Cambria Math" panose="02040503050406030204" pitchFamily="18" charset="0"/>
                        </a:rPr>
                        <m:t>𝑔</m:t>
                      </m:r>
                      <m:d>
                        <m:dPr>
                          <m:ctrlPr>
                            <a:rPr lang="ru-RU" i="1">
                              <a:solidFill>
                                <a:srgbClr val="D3F8FD"/>
                              </a:solidFill>
                              <a:latin typeface="Cambria Math" panose="02040503050406030204" pitchFamily="18" charset="0"/>
                            </a:rPr>
                          </m:ctrlPr>
                        </m:dPr>
                        <m:e>
                          <m:r>
                            <a:rPr lang="ru-RU" i="1">
                              <a:solidFill>
                                <a:srgbClr val="D3F8FD"/>
                              </a:solidFill>
                              <a:latin typeface="Cambria Math" panose="02040503050406030204" pitchFamily="18" charset="0"/>
                            </a:rPr>
                            <m:t>𝑥</m:t>
                          </m:r>
                        </m:e>
                      </m:d>
                      <m:r>
                        <a:rPr lang="ru-RU" i="0">
                          <a:solidFill>
                            <a:srgbClr val="D3F8FD"/>
                          </a:solidFill>
                          <a:latin typeface="Cambria Math" panose="02040503050406030204" pitchFamily="18" charset="0"/>
                        </a:rPr>
                        <m:t>=</m:t>
                      </m:r>
                      <m:r>
                        <a:rPr lang="ru-RU" i="1">
                          <a:solidFill>
                            <a:srgbClr val="D3F8FD"/>
                          </a:solidFill>
                          <a:latin typeface="Cambria Math" panose="02040503050406030204" pitchFamily="18" charset="0"/>
                        </a:rPr>
                        <m:t>𝐴</m:t>
                      </m:r>
                      <m:r>
                        <a:rPr lang="ru-RU" i="0">
                          <a:solidFill>
                            <a:srgbClr val="D3F8FD"/>
                          </a:solidFill>
                          <a:latin typeface="Cambria Math" panose="02040503050406030204" pitchFamily="18" charset="0"/>
                        </a:rPr>
                        <m:t>+</m:t>
                      </m:r>
                      <m:nary>
                        <m:naryPr>
                          <m:chr m:val="∑"/>
                          <m:limLoc m:val="subSup"/>
                          <m:ctrlPr>
                            <a:rPr lang="ru-RU" i="1">
                              <a:solidFill>
                                <a:srgbClr val="D3F8FD"/>
                              </a:solidFill>
                              <a:latin typeface="Cambria Math" panose="02040503050406030204" pitchFamily="18" charset="0"/>
                            </a:rPr>
                          </m:ctrlPr>
                        </m:naryPr>
                        <m:sub>
                          <m:r>
                            <a:rPr lang="ru-RU" i="1">
                              <a:solidFill>
                                <a:srgbClr val="D3F8FD"/>
                              </a:solidFill>
                              <a:latin typeface="Cambria Math" panose="02040503050406030204" pitchFamily="18" charset="0"/>
                            </a:rPr>
                            <m:t>𝑖</m:t>
                          </m:r>
                          <m:r>
                            <a:rPr lang="ru-RU" i="0">
                              <a:solidFill>
                                <a:srgbClr val="D3F8FD"/>
                              </a:solidFill>
                              <a:latin typeface="Cambria Math" panose="02040503050406030204" pitchFamily="18" charset="0"/>
                            </a:rPr>
                            <m:t>=1</m:t>
                          </m:r>
                        </m:sub>
                        <m:sup>
                          <m:r>
                            <a:rPr lang="ru-RU" i="1">
                              <a:solidFill>
                                <a:srgbClr val="D3F8FD"/>
                              </a:solidFill>
                              <a:latin typeface="Cambria Math" panose="02040503050406030204" pitchFamily="18" charset="0"/>
                            </a:rPr>
                            <m:t>𝑛</m:t>
                          </m:r>
                        </m:sup>
                        <m:e>
                          <m:sSub>
                            <m:sSubPr>
                              <m:ctrlPr>
                                <a:rPr lang="ru-RU" i="1">
                                  <a:solidFill>
                                    <a:srgbClr val="D3F8FD"/>
                                  </a:solidFill>
                                  <a:latin typeface="Cambria Math" panose="02040503050406030204" pitchFamily="18" charset="0"/>
                                </a:rPr>
                              </m:ctrlPr>
                            </m:sSubPr>
                            <m:e>
                              <m:r>
                                <a:rPr lang="ru-RU" i="1">
                                  <a:solidFill>
                                    <a:srgbClr val="D3F8FD"/>
                                  </a:solidFill>
                                  <a:latin typeface="Cambria Math" panose="02040503050406030204" pitchFamily="18" charset="0"/>
                                </a:rPr>
                                <m:t>𝑣</m:t>
                              </m:r>
                            </m:e>
                            <m:sub>
                              <m:r>
                                <a:rPr lang="ru-RU" i="1">
                                  <a:solidFill>
                                    <a:srgbClr val="D3F8FD"/>
                                  </a:solidFill>
                                  <a:latin typeface="Cambria Math" panose="02040503050406030204" pitchFamily="18" charset="0"/>
                                </a:rPr>
                                <m:t>𝑖</m:t>
                              </m:r>
                            </m:sub>
                          </m:sSub>
                          <m:r>
                            <m:rPr>
                              <m:sty m:val="p"/>
                            </m:rPr>
                            <a:rPr lang="ru-RU" i="0">
                              <a:solidFill>
                                <a:srgbClr val="D3F8FD"/>
                              </a:solidFill>
                              <a:latin typeface="Cambria Math" panose="02040503050406030204" pitchFamily="18" charset="0"/>
                            </a:rPr>
                            <m:t>σ</m:t>
                          </m:r>
                          <m:d>
                            <m:dPr>
                              <m:ctrlPr>
                                <a:rPr lang="ru-RU" i="1">
                                  <a:solidFill>
                                    <a:srgbClr val="D3F8FD"/>
                                  </a:solidFill>
                                  <a:latin typeface="Cambria Math" panose="02040503050406030204" pitchFamily="18" charset="0"/>
                                </a:rPr>
                              </m:ctrlPr>
                            </m:dPr>
                            <m:e>
                              <m:sSubSup>
                                <m:sSubSupPr>
                                  <m:ctrlPr>
                                    <a:rPr lang="ru-RU" i="1">
                                      <a:solidFill>
                                        <a:srgbClr val="D3F8FD"/>
                                      </a:solidFill>
                                      <a:latin typeface="Cambria Math" panose="02040503050406030204" pitchFamily="18" charset="0"/>
                                    </a:rPr>
                                  </m:ctrlPr>
                                </m:sSubSupPr>
                                <m:e>
                                  <m:r>
                                    <a:rPr lang="ru-RU" i="1">
                                      <a:solidFill>
                                        <a:srgbClr val="D3F8FD"/>
                                      </a:solidFill>
                                      <a:latin typeface="Cambria Math" panose="02040503050406030204" pitchFamily="18" charset="0"/>
                                    </a:rPr>
                                    <m:t>𝑤</m:t>
                                  </m:r>
                                </m:e>
                                <m:sub>
                                  <m:r>
                                    <a:rPr lang="ru-RU" i="1">
                                      <a:solidFill>
                                        <a:srgbClr val="D3F8FD"/>
                                      </a:solidFill>
                                      <a:latin typeface="Cambria Math" panose="02040503050406030204" pitchFamily="18" charset="0"/>
                                    </a:rPr>
                                    <m:t>𝑖</m:t>
                                  </m:r>
                                </m:sub>
                                <m:sup>
                                  <m:r>
                                    <a:rPr lang="ru-RU" i="1">
                                      <a:solidFill>
                                        <a:srgbClr val="D3F8FD"/>
                                      </a:solidFill>
                                      <a:latin typeface="Cambria Math" panose="02040503050406030204" pitchFamily="18" charset="0"/>
                                    </a:rPr>
                                    <m:t>𝑇</m:t>
                                  </m:r>
                                </m:sup>
                              </m:sSubSup>
                              <m:r>
                                <a:rPr lang="ru-RU" i="1">
                                  <a:solidFill>
                                    <a:srgbClr val="D3F8FD"/>
                                  </a:solidFill>
                                  <a:latin typeface="Cambria Math" panose="02040503050406030204" pitchFamily="18" charset="0"/>
                                </a:rPr>
                                <m:t>𝑥</m:t>
                              </m:r>
                              <m:r>
                                <a:rPr lang="ru-RU" i="0">
                                  <a:solidFill>
                                    <a:srgbClr val="D3F8FD"/>
                                  </a:solidFill>
                                  <a:latin typeface="Cambria Math" panose="02040503050406030204" pitchFamily="18" charset="0"/>
                                </a:rPr>
                                <m:t>+</m:t>
                              </m:r>
                              <m:sSub>
                                <m:sSubPr>
                                  <m:ctrlPr>
                                    <a:rPr lang="ru-RU" i="1">
                                      <a:solidFill>
                                        <a:srgbClr val="D3F8FD"/>
                                      </a:solidFill>
                                      <a:latin typeface="Cambria Math" panose="02040503050406030204" pitchFamily="18" charset="0"/>
                                    </a:rPr>
                                  </m:ctrlPr>
                                </m:sSubPr>
                                <m:e>
                                  <m:r>
                                    <a:rPr lang="ru-RU" i="1">
                                      <a:solidFill>
                                        <a:srgbClr val="D3F8FD"/>
                                      </a:solidFill>
                                      <a:latin typeface="Cambria Math" panose="02040503050406030204" pitchFamily="18" charset="0"/>
                                    </a:rPr>
                                    <m:t>𝑏</m:t>
                                  </m:r>
                                </m:e>
                                <m:sub>
                                  <m:r>
                                    <a:rPr lang="ru-RU" i="1">
                                      <a:solidFill>
                                        <a:srgbClr val="D3F8FD"/>
                                      </a:solidFill>
                                      <a:latin typeface="Cambria Math" panose="02040503050406030204" pitchFamily="18" charset="0"/>
                                    </a:rPr>
                                    <m:t>𝑖</m:t>
                                  </m:r>
                                </m:sub>
                              </m:sSub>
                            </m:e>
                          </m:d>
                        </m:e>
                      </m:nary>
                    </m:oMath>
                  </m:oMathPara>
                </a14:m>
                <a:endParaRPr lang="ru-RU" dirty="0">
                  <a:solidFill>
                    <a:srgbClr val="D3F8FD"/>
                  </a:solidFill>
                </a:endParaRPr>
              </a:p>
            </p:txBody>
          </p:sp>
        </mc:Choice>
        <mc:Fallback xmlns="">
          <p:sp>
            <p:nvSpPr>
              <p:cNvPr id="24" name="TextBox 23">
                <a:extLst>
                  <a:ext uri="{FF2B5EF4-FFF2-40B4-BE49-F238E27FC236}">
                    <a16:creationId xmlns:a16="http://schemas.microsoft.com/office/drawing/2014/main" id="{80C90243-8BB5-4B34-83F8-66AE82E6A8B1}"/>
                  </a:ext>
                </a:extLst>
              </p:cNvPr>
              <p:cNvSpPr txBox="1">
                <a:spLocks noRot="1" noChangeAspect="1" noMove="1" noResize="1" noEditPoints="1" noAdjustHandles="1" noChangeArrowheads="1" noChangeShapeType="1" noTextEdit="1"/>
              </p:cNvSpPr>
              <p:nvPr/>
            </p:nvSpPr>
            <p:spPr>
              <a:xfrm>
                <a:off x="1513177" y="4699626"/>
                <a:ext cx="6112274" cy="636585"/>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ABD24C0-1CFC-486E-AF38-A0B41987C161}"/>
                  </a:ext>
                </a:extLst>
              </p:cNvPr>
              <p:cNvSpPr txBox="1"/>
              <p:nvPr/>
            </p:nvSpPr>
            <p:spPr>
              <a:xfrm>
                <a:off x="960542" y="5346093"/>
                <a:ext cx="61122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solidFill>
                            <a:srgbClr val="D3F8FD"/>
                          </a:solidFill>
                          <a:latin typeface="Cambria Math" panose="02040503050406030204" pitchFamily="18" charset="0"/>
                        </a:rPr>
                        <m:t>𝑠𝑢𝑝</m:t>
                      </m:r>
                      <m:d>
                        <m:dPr>
                          <m:begChr m:val="|"/>
                          <m:endChr m:val="|"/>
                          <m:ctrlPr>
                            <a:rPr lang="ru-RU" i="1">
                              <a:solidFill>
                                <a:srgbClr val="D3F8FD"/>
                              </a:solidFill>
                              <a:latin typeface="Cambria Math" panose="02040503050406030204" pitchFamily="18" charset="0"/>
                            </a:rPr>
                          </m:ctrlPr>
                        </m:dPr>
                        <m:e>
                          <m:r>
                            <a:rPr lang="ru-RU" i="1">
                              <a:solidFill>
                                <a:srgbClr val="D3F8FD"/>
                              </a:solidFill>
                              <a:latin typeface="Cambria Math" panose="02040503050406030204" pitchFamily="18" charset="0"/>
                            </a:rPr>
                            <m:t>𝑓</m:t>
                          </m:r>
                          <m:d>
                            <m:dPr>
                              <m:ctrlPr>
                                <a:rPr lang="ru-RU" i="1">
                                  <a:solidFill>
                                    <a:srgbClr val="D3F8FD"/>
                                  </a:solidFill>
                                  <a:latin typeface="Cambria Math" panose="02040503050406030204" pitchFamily="18" charset="0"/>
                                </a:rPr>
                              </m:ctrlPr>
                            </m:dPr>
                            <m:e>
                              <m:r>
                                <a:rPr lang="ru-RU" i="1">
                                  <a:solidFill>
                                    <a:srgbClr val="D3F8FD"/>
                                  </a:solidFill>
                                  <a:latin typeface="Cambria Math" panose="02040503050406030204" pitchFamily="18" charset="0"/>
                                </a:rPr>
                                <m:t>𝑥</m:t>
                              </m:r>
                            </m:e>
                          </m:d>
                          <m:r>
                            <a:rPr lang="ru-RU" i="0">
                              <a:solidFill>
                                <a:srgbClr val="D3F8FD"/>
                              </a:solidFill>
                              <a:latin typeface="Cambria Math" panose="02040503050406030204" pitchFamily="18" charset="0"/>
                            </a:rPr>
                            <m:t>−</m:t>
                          </m:r>
                          <m:r>
                            <a:rPr lang="ru-RU" i="1">
                              <a:solidFill>
                                <a:srgbClr val="D3F8FD"/>
                              </a:solidFill>
                              <a:latin typeface="Cambria Math" panose="02040503050406030204" pitchFamily="18" charset="0"/>
                            </a:rPr>
                            <m:t>𝑔</m:t>
                          </m:r>
                          <m:d>
                            <m:dPr>
                              <m:ctrlPr>
                                <a:rPr lang="ru-RU" i="1">
                                  <a:solidFill>
                                    <a:srgbClr val="D3F8FD"/>
                                  </a:solidFill>
                                  <a:latin typeface="Cambria Math" panose="02040503050406030204" pitchFamily="18" charset="0"/>
                                </a:rPr>
                              </m:ctrlPr>
                            </m:dPr>
                            <m:e>
                              <m:r>
                                <a:rPr lang="ru-RU" i="1">
                                  <a:solidFill>
                                    <a:srgbClr val="D3F8FD"/>
                                  </a:solidFill>
                                  <a:latin typeface="Cambria Math" panose="02040503050406030204" pitchFamily="18" charset="0"/>
                                </a:rPr>
                                <m:t>𝑥</m:t>
                              </m:r>
                            </m:e>
                          </m:d>
                        </m:e>
                      </m:d>
                      <m:r>
                        <a:rPr lang="ru-RU" i="0">
                          <a:solidFill>
                            <a:srgbClr val="D3F8FD"/>
                          </a:solidFill>
                          <a:latin typeface="Cambria Math" panose="02040503050406030204" pitchFamily="18" charset="0"/>
                        </a:rPr>
                        <m:t>≤ </m:t>
                      </m:r>
                      <m:r>
                        <m:rPr>
                          <m:sty m:val="p"/>
                        </m:rPr>
                        <a:rPr lang="ru-RU" i="0">
                          <a:solidFill>
                            <a:srgbClr val="D3F8FD"/>
                          </a:solidFill>
                          <a:latin typeface="Cambria Math" panose="02040503050406030204" pitchFamily="18" charset="0"/>
                        </a:rPr>
                        <m:t>ε</m:t>
                      </m:r>
                    </m:oMath>
                  </m:oMathPara>
                </a14:m>
                <a:endParaRPr lang="ru-RU" dirty="0">
                  <a:solidFill>
                    <a:srgbClr val="D3F8FD"/>
                  </a:solidFill>
                </a:endParaRPr>
              </a:p>
            </p:txBody>
          </p:sp>
        </mc:Choice>
        <mc:Fallback xmlns="">
          <p:sp>
            <p:nvSpPr>
              <p:cNvPr id="26" name="TextBox 25">
                <a:extLst>
                  <a:ext uri="{FF2B5EF4-FFF2-40B4-BE49-F238E27FC236}">
                    <a16:creationId xmlns:a16="http://schemas.microsoft.com/office/drawing/2014/main" id="{4ABD24C0-1CFC-486E-AF38-A0B41987C161}"/>
                  </a:ext>
                </a:extLst>
              </p:cNvPr>
              <p:cNvSpPr txBox="1">
                <a:spLocks noRot="1" noChangeAspect="1" noMove="1" noResize="1" noEditPoints="1" noAdjustHandles="1" noChangeArrowheads="1" noChangeShapeType="1" noTextEdit="1"/>
              </p:cNvSpPr>
              <p:nvPr/>
            </p:nvSpPr>
            <p:spPr>
              <a:xfrm>
                <a:off x="960542" y="5346093"/>
                <a:ext cx="6112274" cy="369332"/>
              </a:xfrm>
              <a:prstGeom prst="rect">
                <a:avLst/>
              </a:prstGeom>
              <a:blipFill>
                <a:blip r:embed="rId9"/>
                <a:stretch>
                  <a:fillRect b="-11475"/>
                </a:stretch>
              </a:blipFill>
            </p:spPr>
            <p:txBody>
              <a:bodyPr/>
              <a:lstStyle/>
              <a:p>
                <a:r>
                  <a:rPr lang="ru-RU">
                    <a:noFill/>
                  </a:rPr>
                  <a:t> </a:t>
                </a:r>
              </a:p>
            </p:txBody>
          </p:sp>
        </mc:Fallback>
      </mc:AlternateContent>
      <p:pic>
        <p:nvPicPr>
          <p:cNvPr id="35" name="Picture 34">
            <a:extLst>
              <a:ext uri="{FF2B5EF4-FFF2-40B4-BE49-F238E27FC236}">
                <a16:creationId xmlns:a16="http://schemas.microsoft.com/office/drawing/2014/main" id="{E4493398-B488-408E-AE27-CC38486F8F75}"/>
              </a:ext>
            </a:extLst>
          </p:cNvPr>
          <p:cNvPicPr>
            <a:picLocks noChangeAspect="1"/>
          </p:cNvPicPr>
          <p:nvPr/>
        </p:nvPicPr>
        <p:blipFill>
          <a:blip r:embed="rId10"/>
          <a:stretch>
            <a:fillRect/>
          </a:stretch>
        </p:blipFill>
        <p:spPr>
          <a:xfrm>
            <a:off x="2879835" y="5853953"/>
            <a:ext cx="5663217" cy="379112"/>
          </a:xfrm>
          <a:prstGeom prst="rect">
            <a:avLst/>
          </a:prstGeom>
        </p:spPr>
      </p:pic>
    </p:spTree>
    <p:extLst>
      <p:ext uri="{BB962C8B-B14F-4D97-AF65-F5344CB8AC3E}">
        <p14:creationId xmlns:p14="http://schemas.microsoft.com/office/powerpoint/2010/main" val="2233722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DB33662-3796-4B5B-B716-643D011D2DEB}"/>
              </a:ext>
            </a:extLst>
          </p:cNvPr>
          <p:cNvGraphicFramePr>
            <a:graphicFrameLocks noGrp="1"/>
          </p:cNvGraphicFramePr>
          <p:nvPr>
            <p:extLst>
              <p:ext uri="{D42A27DB-BD31-4B8C-83A1-F6EECF244321}">
                <p14:modId xmlns:p14="http://schemas.microsoft.com/office/powerpoint/2010/main" val="2856309501"/>
              </p:ext>
            </p:extLst>
          </p:nvPr>
        </p:nvGraphicFramePr>
        <p:xfrm>
          <a:off x="457597" y="1485000"/>
          <a:ext cx="9900000" cy="3888000"/>
        </p:xfrm>
        <a:graphic>
          <a:graphicData uri="http://schemas.openxmlformats.org/drawingml/2006/table">
            <a:tbl>
              <a:tblPr firstRow="1" bandRow="1">
                <a:tableStyleId>{5C22544A-7EE6-4342-B048-85BDC9FD1C3A}</a:tableStyleId>
              </a:tblPr>
              <a:tblGrid>
                <a:gridCol w="1944000">
                  <a:extLst>
                    <a:ext uri="{9D8B030D-6E8A-4147-A177-3AD203B41FA5}">
                      <a16:colId xmlns:a16="http://schemas.microsoft.com/office/drawing/2014/main" val="4279771988"/>
                    </a:ext>
                  </a:extLst>
                </a:gridCol>
                <a:gridCol w="2808000">
                  <a:extLst>
                    <a:ext uri="{9D8B030D-6E8A-4147-A177-3AD203B41FA5}">
                      <a16:colId xmlns:a16="http://schemas.microsoft.com/office/drawing/2014/main" val="320481087"/>
                    </a:ext>
                  </a:extLst>
                </a:gridCol>
                <a:gridCol w="1080000">
                  <a:extLst>
                    <a:ext uri="{9D8B030D-6E8A-4147-A177-3AD203B41FA5}">
                      <a16:colId xmlns:a16="http://schemas.microsoft.com/office/drawing/2014/main" val="3235270501"/>
                    </a:ext>
                  </a:extLst>
                </a:gridCol>
                <a:gridCol w="1440000">
                  <a:extLst>
                    <a:ext uri="{9D8B030D-6E8A-4147-A177-3AD203B41FA5}">
                      <a16:colId xmlns:a16="http://schemas.microsoft.com/office/drawing/2014/main" val="3265972276"/>
                    </a:ext>
                  </a:extLst>
                </a:gridCol>
                <a:gridCol w="1728000">
                  <a:extLst>
                    <a:ext uri="{9D8B030D-6E8A-4147-A177-3AD203B41FA5}">
                      <a16:colId xmlns:a16="http://schemas.microsoft.com/office/drawing/2014/main" val="2841089550"/>
                    </a:ext>
                  </a:extLst>
                </a:gridCol>
                <a:gridCol w="900000">
                  <a:extLst>
                    <a:ext uri="{9D8B030D-6E8A-4147-A177-3AD203B41FA5}">
                      <a16:colId xmlns:a16="http://schemas.microsoft.com/office/drawing/2014/main" val="2546772677"/>
                    </a:ext>
                  </a:extLst>
                </a:gridCol>
              </a:tblGrid>
              <a:tr h="54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sz="1400">
                        <a:solidFill>
                          <a:srgbClr val="D3F8FD"/>
                        </a:solidFill>
                      </a:endParaRPr>
                    </a:p>
                  </a:txBody>
                  <a:tcP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a:solidFill>
                            <a:srgbClr val="D3F8FD"/>
                          </a:solidFill>
                        </a:rPr>
                        <a:t>Architecture</a:t>
                      </a:r>
                      <a:endParaRPr lang="ru-RU" sz="1600">
                        <a:solidFill>
                          <a:srgbClr val="D3F8FD"/>
                        </a:solidFill>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solidFill>
                            <a:srgbClr val="D3F8FD"/>
                          </a:solidFill>
                        </a:rPr>
                        <a:t>Optimizer</a:t>
                      </a:r>
                      <a:endParaRPr lang="ru-RU" sz="1600">
                        <a:solidFill>
                          <a:srgbClr val="D3F8FD"/>
                        </a:solidFill>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D3F8FD"/>
                          </a:solidFill>
                        </a:rPr>
                        <a:t>Learning Rate</a:t>
                      </a:r>
                      <a:endParaRPr lang="ru-RU" sz="1600">
                        <a:solidFill>
                          <a:srgbClr val="D3F8FD"/>
                        </a:solidFill>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D3F8FD"/>
                          </a:solidFill>
                        </a:rPr>
                        <a:t>Scheduler</a:t>
                      </a:r>
                      <a:endParaRPr lang="ru-RU" sz="1600">
                        <a:solidFill>
                          <a:srgbClr val="D3F8FD"/>
                        </a:solidFill>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D3F8FD"/>
                          </a:solidFill>
                        </a:rPr>
                        <a:t>RMSE</a:t>
                      </a:r>
                      <a:endParaRPr lang="ru-RU" sz="1600">
                        <a:solidFill>
                          <a:srgbClr val="D3F8FD"/>
                        </a:solidFill>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4288111"/>
                  </a:ext>
                </a:extLst>
              </a:tr>
              <a:tr h="540000">
                <a:tc>
                  <a:txBody>
                    <a:bodyPr/>
                    <a:lstStyle/>
                    <a:p>
                      <a:pPr marL="179705" marR="0" lvl="1" indent="0" algn="l" defTabSz="914400" rtl="0" eaLnBrk="1" fontAlgn="auto" latinLnBrk="0" hangingPunct="1">
                        <a:lnSpc>
                          <a:spcPct val="100000"/>
                        </a:lnSpc>
                        <a:spcBef>
                          <a:spcPts val="0"/>
                        </a:spcBef>
                        <a:spcAft>
                          <a:spcPts val="0"/>
                        </a:spcAft>
                        <a:buClrTx/>
                        <a:buSzTx/>
                        <a:buFontTx/>
                        <a:buNone/>
                        <a:tabLst/>
                        <a:defRPr/>
                      </a:pPr>
                      <a:r>
                        <a:rPr lang="en-US" sz="1600" b="1">
                          <a:solidFill>
                            <a:srgbClr val="D3F8FD"/>
                          </a:solidFill>
                        </a:rPr>
                        <a:t>Baseline</a:t>
                      </a:r>
                      <a:endParaRPr lang="ru-RU" sz="1600" b="1">
                        <a:solidFill>
                          <a:srgbClr val="D3F8FD"/>
                        </a:solidFill>
                      </a:endParaRPr>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2 layers (64 neurons)</a:t>
                      </a:r>
                      <a:endParaRPr lang="ru-RU" sz="1400">
                        <a:solidFill>
                          <a:srgbClr val="D3F8FD"/>
                        </a:solidFill>
                      </a:endParaRPr>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Adam</a:t>
                      </a:r>
                      <a:endParaRPr lang="ru-RU" sz="1400">
                        <a:solidFill>
                          <a:srgbClr val="D3F8FD"/>
                        </a:solidFill>
                      </a:endParaRPr>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lr</a:t>
                      </a:r>
                      <a:r>
                        <a:rPr lang="en-GB" sz="1400">
                          <a:solidFill>
                            <a:srgbClr val="D3F8FD"/>
                          </a:solidFill>
                        </a:rPr>
                        <a:t> = 1e-4</a:t>
                      </a:r>
                      <a:endParaRPr lang="ru-RU" sz="1400">
                        <a:solidFill>
                          <a:srgbClr val="D3F8FD"/>
                        </a:solidFill>
                      </a:endParaRPr>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StepLR</a:t>
                      </a:r>
                      <a:r>
                        <a:rPr lang="en-GB" sz="1400">
                          <a:solidFill>
                            <a:srgbClr val="D3F8FD"/>
                          </a:solidFill>
                        </a:rPr>
                        <a:t>(gamma=0.9)</a:t>
                      </a:r>
                      <a:endParaRPr lang="ru-RU" sz="1400">
                        <a:solidFill>
                          <a:srgbClr val="D3F8FD"/>
                        </a:solidFill>
                      </a:endParaRPr>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400" b="0">
                          <a:solidFill>
                            <a:srgbClr val="D3F8FD"/>
                          </a:solidFill>
                        </a:rPr>
                        <a:t>1.31</a:t>
                      </a:r>
                    </a:p>
                  </a:txBody>
                  <a:tcPr anchor="ctr">
                    <a:lnL w="12700" cmpd="sng">
                      <a:noFill/>
                    </a:lnL>
                    <a:lnR w="12700" cmpd="sng">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347416"/>
                  </a:ext>
                </a:extLst>
              </a:tr>
              <a:tr h="540000">
                <a:tc>
                  <a:txBody>
                    <a:bodyPr/>
                    <a:lstStyle/>
                    <a:p>
                      <a:pPr marL="179705" lvl="1" algn="l"/>
                      <a:r>
                        <a:rPr lang="en-US" sz="1600" b="1">
                          <a:solidFill>
                            <a:srgbClr val="D3F8FD"/>
                          </a:solidFill>
                        </a:rPr>
                        <a:t>Specification 1</a:t>
                      </a:r>
                      <a:endParaRPr lang="ru-RU" sz="1600" b="1">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2 layers (128 neurons)</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Adam</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lr</a:t>
                      </a:r>
                      <a:r>
                        <a:rPr lang="en-GB" sz="1400">
                          <a:solidFill>
                            <a:srgbClr val="D3F8FD"/>
                          </a:solidFill>
                        </a:rPr>
                        <a:t> = 1e-4</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StepLR</a:t>
                      </a:r>
                      <a:r>
                        <a:rPr lang="en-GB" sz="1400">
                          <a:solidFill>
                            <a:srgbClr val="D3F8FD"/>
                          </a:solidFill>
                        </a:rPr>
                        <a:t>(gamma=0.9)</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D3F8FD"/>
                          </a:solidFill>
                        </a:rPr>
                        <a:t>1.29</a:t>
                      </a:r>
                      <a:endParaRPr lang="ru-RU" sz="1400" b="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4511810"/>
                  </a:ext>
                </a:extLst>
              </a:tr>
              <a:tr h="540000">
                <a:tc>
                  <a:txBody>
                    <a:bodyPr/>
                    <a:lstStyle/>
                    <a:p>
                      <a:pPr marL="179705" marR="0" lvl="1" indent="0" algn="l" defTabSz="914400" rtl="0" eaLnBrk="1" fontAlgn="auto" latinLnBrk="0" hangingPunct="1">
                        <a:lnSpc>
                          <a:spcPct val="100000"/>
                        </a:lnSpc>
                        <a:spcBef>
                          <a:spcPts val="0"/>
                        </a:spcBef>
                        <a:spcAft>
                          <a:spcPts val="0"/>
                        </a:spcAft>
                        <a:buClrTx/>
                        <a:buSzTx/>
                        <a:buFontTx/>
                        <a:buNone/>
                        <a:tabLst/>
                        <a:defRPr/>
                      </a:pPr>
                      <a:r>
                        <a:rPr lang="en-US" sz="1600" b="1">
                          <a:solidFill>
                            <a:srgbClr val="D3F8FD"/>
                          </a:solidFill>
                        </a:rPr>
                        <a:t>Specification 2</a:t>
                      </a:r>
                      <a:endParaRPr lang="ru-RU" sz="1600" b="1">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2 layers (128 neurons)</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Adam</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lr</a:t>
                      </a:r>
                      <a:r>
                        <a:rPr lang="en-GB" sz="1400">
                          <a:solidFill>
                            <a:srgbClr val="D3F8FD"/>
                          </a:solidFill>
                        </a:rPr>
                        <a:t> = 1e-4</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CosineAnnealingLR</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D3F8FD"/>
                          </a:solidFill>
                        </a:rPr>
                        <a:t>1.29</a:t>
                      </a:r>
                      <a:endParaRPr lang="ru-RU" sz="1400" b="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4634500"/>
                  </a:ext>
                </a:extLst>
              </a:tr>
              <a:tr h="540000">
                <a:tc>
                  <a:txBody>
                    <a:bodyPr/>
                    <a:lstStyle/>
                    <a:p>
                      <a:pPr marL="179705" lvl="1" algn="l"/>
                      <a:r>
                        <a:rPr lang="en-US" sz="1600" b="1">
                          <a:solidFill>
                            <a:srgbClr val="D3F8FD"/>
                          </a:solidFill>
                        </a:rPr>
                        <a:t>Specification 3</a:t>
                      </a:r>
                      <a:endParaRPr lang="ru-RU" sz="1600" b="1">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2 layers (128 neurons)</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Adam</a:t>
                      </a:r>
                      <a:r>
                        <a:rPr lang="en-US" sz="1400">
                          <a:solidFill>
                            <a:srgbClr val="D3F8FD"/>
                          </a:solidFill>
                        </a:rPr>
                        <a:t>W</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lr</a:t>
                      </a:r>
                      <a:r>
                        <a:rPr lang="en-GB" sz="1400">
                          <a:solidFill>
                            <a:srgbClr val="D3F8FD"/>
                          </a:solidFill>
                        </a:rPr>
                        <a:t> = 1e-4</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CosineAnnealingLR</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D3F8FD"/>
                          </a:solidFill>
                        </a:rPr>
                        <a:t>1.28</a:t>
                      </a:r>
                      <a:endParaRPr lang="ru-RU" sz="1400" b="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5776252"/>
                  </a:ext>
                </a:extLst>
              </a:tr>
              <a:tr h="540000">
                <a:tc>
                  <a:txBody>
                    <a:bodyPr/>
                    <a:lstStyle/>
                    <a:p>
                      <a:pPr marL="179705" lvl="1" algn="l"/>
                      <a:r>
                        <a:rPr lang="en-US" sz="1600" b="1">
                          <a:solidFill>
                            <a:srgbClr val="D3F8FD"/>
                          </a:solidFill>
                        </a:rPr>
                        <a:t>Specification 4</a:t>
                      </a:r>
                      <a:endParaRPr lang="ru-RU" sz="1600" b="1">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2 layers (128 neurons)</a:t>
                      </a:r>
                      <a:r>
                        <a:rPr lang="en-US" sz="1400">
                          <a:solidFill>
                            <a:srgbClr val="D3F8FD"/>
                          </a:solidFill>
                        </a:rPr>
                        <a:t> + (64 neurons)</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rgbClr val="D3F8FD"/>
                          </a:solidFill>
                        </a:rPr>
                        <a:t>Adam</a:t>
                      </a:r>
                      <a:r>
                        <a:rPr lang="en-US" sz="1400">
                          <a:solidFill>
                            <a:srgbClr val="D3F8FD"/>
                          </a:solidFill>
                        </a:rPr>
                        <a:t>W</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lr</a:t>
                      </a:r>
                      <a:r>
                        <a:rPr lang="en-GB" sz="1400">
                          <a:solidFill>
                            <a:srgbClr val="D3F8FD"/>
                          </a:solidFill>
                        </a:rPr>
                        <a:t> = 1e-4</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err="1">
                          <a:solidFill>
                            <a:srgbClr val="D3F8FD"/>
                          </a:solidFill>
                        </a:rPr>
                        <a:t>CosineAnnealingLR</a:t>
                      </a:r>
                      <a:endParaRPr lang="ru-RU" sz="140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D3F8FD"/>
                          </a:solidFill>
                        </a:rPr>
                        <a:t>1.28</a:t>
                      </a:r>
                      <a:endParaRPr lang="ru-RU" sz="1400" b="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9802568"/>
                  </a:ext>
                </a:extLst>
              </a:tr>
              <a:tr h="648000">
                <a:tc>
                  <a:txBody>
                    <a:bodyPr/>
                    <a:lstStyle/>
                    <a:p>
                      <a:pPr marL="179705" lvl="1" algn="l"/>
                      <a:r>
                        <a:rPr lang="en-US" sz="1600" b="1">
                          <a:solidFill>
                            <a:srgbClr val="D3F8FD"/>
                          </a:solidFill>
                        </a:rPr>
                        <a:t>Final Specification</a:t>
                      </a:r>
                      <a:endParaRPr lang="ru-RU" sz="1600" b="1">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a:solidFill>
                            <a:srgbClr val="D3F8FD"/>
                          </a:solidFill>
                        </a:rPr>
                        <a:t>2 layers (128 neurons) + </a:t>
                      </a:r>
                      <a:r>
                        <a:rPr lang="en-GB" sz="1400" b="0" err="1">
                          <a:solidFill>
                            <a:srgbClr val="D3F8FD"/>
                          </a:solidFill>
                        </a:rPr>
                        <a:t>batchnorm</a:t>
                      </a:r>
                      <a:r>
                        <a:rPr lang="en-US" sz="1400" b="0">
                          <a:solidFill>
                            <a:srgbClr val="D3F8FD"/>
                          </a:solidFill>
                        </a:rPr>
                        <a:t> + (64 neurons) + </a:t>
                      </a:r>
                      <a:r>
                        <a:rPr lang="en-US" sz="1400" b="0" err="1">
                          <a:solidFill>
                            <a:srgbClr val="D3F8FD"/>
                          </a:solidFill>
                        </a:rPr>
                        <a:t>batchnorm</a:t>
                      </a:r>
                      <a:endParaRPr lang="ru-RU" sz="1400" b="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a:solidFill>
                            <a:srgbClr val="D3F8FD"/>
                          </a:solidFill>
                        </a:rPr>
                        <a:t>Adam</a:t>
                      </a:r>
                      <a:r>
                        <a:rPr lang="en-US" sz="1400" b="0">
                          <a:solidFill>
                            <a:srgbClr val="D3F8FD"/>
                          </a:solidFill>
                        </a:rPr>
                        <a:t>W</a:t>
                      </a:r>
                      <a:endParaRPr lang="ru-RU" sz="1400" b="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a:solidFill>
                            <a:srgbClr val="D3F8FD"/>
                          </a:solidFill>
                        </a:rPr>
                        <a:t>lr = 1e-3</a:t>
                      </a:r>
                      <a:endParaRPr lang="ru-RU" sz="1400" b="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err="1">
                          <a:solidFill>
                            <a:srgbClr val="D3F8FD"/>
                          </a:solidFill>
                        </a:rPr>
                        <a:t>CosineAnnealingLR</a:t>
                      </a:r>
                      <a:endParaRPr lang="ru-RU" sz="1400" b="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a:solidFill>
                            <a:srgbClr val="D3F8FD"/>
                          </a:solidFill>
                        </a:rPr>
                        <a:t>1.26</a:t>
                      </a:r>
                      <a:endParaRPr lang="ru-RU" sz="1400" b="0">
                        <a:solidFill>
                          <a:srgbClr val="D3F8FD"/>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514726"/>
                  </a:ext>
                </a:extLst>
              </a:tr>
            </a:tbl>
          </a:graphicData>
        </a:graphic>
      </p:graphicFrame>
      <p:pic>
        <p:nvPicPr>
          <p:cNvPr id="9" name="Picture 8">
            <a:extLst>
              <a:ext uri="{FF2B5EF4-FFF2-40B4-BE49-F238E27FC236}">
                <a16:creationId xmlns:a16="http://schemas.microsoft.com/office/drawing/2014/main" id="{4A26038A-6BD7-457D-BDBF-23ACF53C5C59}"/>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10783939" y="995893"/>
            <a:ext cx="1408061" cy="4157132"/>
          </a:xfrm>
          <a:prstGeom prst="rect">
            <a:avLst/>
          </a:prstGeom>
        </p:spPr>
      </p:pic>
      <p:pic>
        <p:nvPicPr>
          <p:cNvPr id="11" name="Picture 10">
            <a:extLst>
              <a:ext uri="{FF2B5EF4-FFF2-40B4-BE49-F238E27FC236}">
                <a16:creationId xmlns:a16="http://schemas.microsoft.com/office/drawing/2014/main" id="{B2F015D1-CD45-49EE-A02E-D51B13DC0B9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9444969" y="4657731"/>
            <a:ext cx="2200269" cy="2200269"/>
          </a:xfrm>
          <a:prstGeom prst="rect">
            <a:avLst/>
          </a:prstGeom>
        </p:spPr>
      </p:pic>
      <p:cxnSp>
        <p:nvCxnSpPr>
          <p:cNvPr id="13" name="Straight Connector 12">
            <a:extLst>
              <a:ext uri="{FF2B5EF4-FFF2-40B4-BE49-F238E27FC236}">
                <a16:creationId xmlns:a16="http://schemas.microsoft.com/office/drawing/2014/main" id="{E2962810-7EF5-41A5-9535-ED9177A99732}"/>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A60A0E6-B5C2-4ECB-94A6-072C9DDABFE7}"/>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7DC8E26B-A315-4377-B71D-EB41BBC542AE}"/>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16" name="Rectangle: Rounded Corners 15">
            <a:extLst>
              <a:ext uri="{FF2B5EF4-FFF2-40B4-BE49-F238E27FC236}">
                <a16:creationId xmlns:a16="http://schemas.microsoft.com/office/drawing/2014/main" id="{CEBCDA6A-BAC8-4911-B981-03DA72186AC8}"/>
              </a:ext>
            </a:extLst>
          </p:cNvPr>
          <p:cNvSpPr/>
          <p:nvPr/>
        </p:nvSpPr>
        <p:spPr>
          <a:xfrm>
            <a:off x="8243502" y="102927"/>
            <a:ext cx="3538654" cy="708836"/>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D8333A16-00D3-49D8-9F2D-1D1D381763E5}"/>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16</a:t>
            </a:fld>
            <a:endParaRPr lang="ru-RU"/>
          </a:p>
        </p:txBody>
      </p:sp>
    </p:spTree>
    <p:extLst>
      <p:ext uri="{BB962C8B-B14F-4D97-AF65-F5344CB8AC3E}">
        <p14:creationId xmlns:p14="http://schemas.microsoft.com/office/powerpoint/2010/main" val="3367850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194" name="Straight Connector 193">
            <a:extLst>
              <a:ext uri="{FF2B5EF4-FFF2-40B4-BE49-F238E27FC236}">
                <a16:creationId xmlns:a16="http://schemas.microsoft.com/office/drawing/2014/main" id="{584EA80F-0974-4A63-8A56-96B797F51E09}"/>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95" name="Rectangle: Rounded Corners 194">
            <a:extLst>
              <a:ext uri="{FF2B5EF4-FFF2-40B4-BE49-F238E27FC236}">
                <a16:creationId xmlns:a16="http://schemas.microsoft.com/office/drawing/2014/main" id="{3F832369-8220-4F4E-9800-F9034EF0C37E}"/>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196" name="Rectangle: Rounded Corners 195">
            <a:extLst>
              <a:ext uri="{FF2B5EF4-FFF2-40B4-BE49-F238E27FC236}">
                <a16:creationId xmlns:a16="http://schemas.microsoft.com/office/drawing/2014/main" id="{7CAF2544-4105-4A93-B2B3-3126E46C3386}"/>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197" name="Rectangle: Rounded Corners 196">
            <a:extLst>
              <a:ext uri="{FF2B5EF4-FFF2-40B4-BE49-F238E27FC236}">
                <a16:creationId xmlns:a16="http://schemas.microsoft.com/office/drawing/2014/main" id="{B7714782-348F-45DA-A8CC-7E22A4281587}"/>
              </a:ext>
            </a:extLst>
          </p:cNvPr>
          <p:cNvSpPr/>
          <p:nvPr/>
        </p:nvSpPr>
        <p:spPr>
          <a:xfrm>
            <a:off x="8243502" y="102927"/>
            <a:ext cx="3538654" cy="708836"/>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7" name="Slide Number Placeholder 6">
            <a:extLst>
              <a:ext uri="{FF2B5EF4-FFF2-40B4-BE49-F238E27FC236}">
                <a16:creationId xmlns:a16="http://schemas.microsoft.com/office/drawing/2014/main" id="{FE8B09A3-837D-4059-8E58-A2CDFED7DA5A}"/>
              </a:ext>
            </a:extLst>
          </p:cNvPr>
          <p:cNvSpPr>
            <a:spLocks noGrp="1"/>
          </p:cNvSpPr>
          <p:nvPr>
            <p:ph type="sldNum" sz="quarter" idx="12"/>
          </p:nvPr>
        </p:nvSpPr>
        <p:spPr>
          <a:xfrm>
            <a:off x="9448800" y="6490946"/>
            <a:ext cx="2743200" cy="365125"/>
          </a:xfrm>
        </p:spPr>
        <p:txBody>
          <a:bodyPr/>
          <a:lstStyle/>
          <a:p>
            <a:fld id="{7EB848B3-5A9D-49F2-96F2-3595919467AB}" type="slidenum">
              <a:rPr lang="ru-RU" smtClean="0"/>
              <a:t>17</a:t>
            </a:fld>
            <a:endParaRPr lang="ru-RU"/>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BD99E36-BBA6-4FEC-9D04-19AA43747BA8}"/>
                  </a:ext>
                </a:extLst>
              </p:cNvPr>
              <p:cNvSpPr txBox="1"/>
              <p:nvPr/>
            </p:nvSpPr>
            <p:spPr>
              <a:xfrm>
                <a:off x="1602235" y="5545134"/>
                <a:ext cx="6111240" cy="56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solidFill>
                            <a:srgbClr val="E4F4EA"/>
                          </a:solidFill>
                          <a:latin typeface="Cambria Math" panose="02040503050406030204" pitchFamily="18" charset="0"/>
                        </a:rPr>
                        <m:t>𝑟𝑢𝑛𝑛𝑖𝑛𝑔</m:t>
                      </m:r>
                      <m:r>
                        <m:rPr>
                          <m:lit/>
                        </m:rPr>
                        <a:rPr lang="ru-RU" i="0">
                          <a:solidFill>
                            <a:srgbClr val="E4F4EA"/>
                          </a:solidFill>
                          <a:latin typeface="Cambria Math" panose="02040503050406030204" pitchFamily="18" charset="0"/>
                        </a:rPr>
                        <m:t>_</m:t>
                      </m:r>
                      <m:r>
                        <a:rPr lang="ru-RU" i="1">
                          <a:solidFill>
                            <a:srgbClr val="E4F4EA"/>
                          </a:solidFill>
                          <a:latin typeface="Cambria Math" panose="02040503050406030204" pitchFamily="18" charset="0"/>
                        </a:rPr>
                        <m:t>𝑣𝑎</m:t>
                      </m:r>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𝑟</m:t>
                          </m:r>
                        </m:e>
                        <m:sub>
                          <m:r>
                            <a:rPr lang="ru-RU" i="1">
                              <a:solidFill>
                                <a:srgbClr val="E4F4EA"/>
                              </a:solidFill>
                              <a:latin typeface="Cambria Math" panose="02040503050406030204" pitchFamily="18" charset="0"/>
                            </a:rPr>
                            <m:t>𝑘</m:t>
                          </m:r>
                          <m:r>
                            <a:rPr lang="ru-RU" i="0">
                              <a:solidFill>
                                <a:srgbClr val="E4F4EA"/>
                              </a:solidFill>
                              <a:latin typeface="Cambria Math" panose="02040503050406030204" pitchFamily="18" charset="0"/>
                            </a:rPr>
                            <m:t>,</m:t>
                          </m:r>
                          <m:r>
                            <a:rPr lang="ru-RU" i="1">
                              <a:solidFill>
                                <a:srgbClr val="E4F4EA"/>
                              </a:solidFill>
                              <a:latin typeface="Cambria Math" panose="02040503050406030204" pitchFamily="18" charset="0"/>
                            </a:rPr>
                            <m:t>𝑡</m:t>
                          </m:r>
                        </m:sub>
                      </m:sSub>
                      <m:r>
                        <a:rPr lang="ru-RU" i="0">
                          <a:solidFill>
                            <a:srgbClr val="E4F4EA"/>
                          </a:solidFill>
                          <a:latin typeface="Cambria Math" panose="02040503050406030204" pitchFamily="18" charset="0"/>
                        </a:rPr>
                        <m:t>=</m:t>
                      </m:r>
                      <m:d>
                        <m:dPr>
                          <m:ctrlPr>
                            <a:rPr lang="ru-RU" i="1">
                              <a:solidFill>
                                <a:srgbClr val="E4F4EA"/>
                              </a:solidFill>
                              <a:latin typeface="Cambria Math" panose="02040503050406030204" pitchFamily="18" charset="0"/>
                            </a:rPr>
                          </m:ctrlPr>
                        </m:dPr>
                        <m:e>
                          <m:r>
                            <a:rPr lang="ru-RU" i="0">
                              <a:solidFill>
                                <a:srgbClr val="E4F4EA"/>
                              </a:solidFill>
                              <a:latin typeface="Cambria Math" panose="02040503050406030204" pitchFamily="18" charset="0"/>
                            </a:rPr>
                            <m:t>1−</m:t>
                          </m:r>
                          <m:r>
                            <a:rPr lang="ru-RU" i="1">
                              <a:solidFill>
                                <a:srgbClr val="E4F4EA"/>
                              </a:solidFill>
                              <a:latin typeface="Cambria Math" panose="02040503050406030204" pitchFamily="18" charset="0"/>
                            </a:rPr>
                            <m:t>𝑚</m:t>
                          </m:r>
                        </m:e>
                      </m:d>
                      <m:r>
                        <a:rPr lang="en-US" b="0" i="1" smtClean="0">
                          <a:solidFill>
                            <a:srgbClr val="E4F4EA"/>
                          </a:solidFill>
                          <a:latin typeface="Cambria Math" panose="02040503050406030204" pitchFamily="18" charset="0"/>
                        </a:rPr>
                        <m:t> </m:t>
                      </m:r>
                      <m:r>
                        <a:rPr lang="ru-RU" i="1">
                          <a:solidFill>
                            <a:srgbClr val="E4F4EA"/>
                          </a:solidFill>
                          <a:latin typeface="Cambria Math" panose="02040503050406030204" pitchFamily="18" charset="0"/>
                        </a:rPr>
                        <m:t>𝑟𝑢𝑛𝑛𝑖𝑛𝑔</m:t>
                      </m:r>
                      <m:r>
                        <m:rPr>
                          <m:lit/>
                        </m:rPr>
                        <a:rPr lang="ru-RU" i="0">
                          <a:solidFill>
                            <a:srgbClr val="E4F4EA"/>
                          </a:solidFill>
                          <a:latin typeface="Cambria Math" panose="02040503050406030204" pitchFamily="18" charset="0"/>
                        </a:rPr>
                        <m:t>_</m:t>
                      </m:r>
                      <m:r>
                        <a:rPr lang="ru-RU" i="1">
                          <a:solidFill>
                            <a:srgbClr val="E4F4EA"/>
                          </a:solidFill>
                          <a:latin typeface="Cambria Math" panose="02040503050406030204" pitchFamily="18" charset="0"/>
                        </a:rPr>
                        <m:t>𝑣𝑎</m:t>
                      </m:r>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𝑟</m:t>
                          </m:r>
                        </m:e>
                        <m:sub>
                          <m:r>
                            <a:rPr lang="ru-RU" i="1">
                              <a:solidFill>
                                <a:srgbClr val="E4F4EA"/>
                              </a:solidFill>
                              <a:latin typeface="Cambria Math" panose="02040503050406030204" pitchFamily="18" charset="0"/>
                            </a:rPr>
                            <m:t>𝑘</m:t>
                          </m:r>
                          <m:r>
                            <a:rPr lang="ru-RU" i="0">
                              <a:solidFill>
                                <a:srgbClr val="E4F4EA"/>
                              </a:solidFill>
                              <a:latin typeface="Cambria Math" panose="02040503050406030204" pitchFamily="18" charset="0"/>
                            </a:rPr>
                            <m:t>,</m:t>
                          </m:r>
                          <m:r>
                            <a:rPr lang="ru-RU" i="1">
                              <a:solidFill>
                                <a:srgbClr val="E4F4EA"/>
                              </a:solidFill>
                              <a:latin typeface="Cambria Math" panose="02040503050406030204" pitchFamily="18" charset="0"/>
                            </a:rPr>
                            <m:t>𝑡</m:t>
                          </m:r>
                        </m:sub>
                      </m:sSub>
                      <m:r>
                        <a:rPr lang="ru-RU" i="0">
                          <a:solidFill>
                            <a:srgbClr val="E4F4EA"/>
                          </a:solidFill>
                          <a:latin typeface="Cambria Math" panose="02040503050406030204" pitchFamily="18" charset="0"/>
                        </a:rPr>
                        <m:t>+</m:t>
                      </m:r>
                      <m:r>
                        <a:rPr lang="ru-RU" i="1" spc="300">
                          <a:solidFill>
                            <a:srgbClr val="E4F4EA"/>
                          </a:solidFill>
                          <a:latin typeface="Cambria Math" panose="02040503050406030204" pitchFamily="18" charset="0"/>
                        </a:rPr>
                        <m:t>𝑚</m:t>
                      </m:r>
                      <m:sSubSup>
                        <m:sSubSupPr>
                          <m:ctrlPr>
                            <a:rPr lang="ru-RU" i="1">
                              <a:solidFill>
                                <a:srgbClr val="E4F4EA"/>
                              </a:solidFill>
                              <a:latin typeface="Cambria Math" panose="02040503050406030204" pitchFamily="18" charset="0"/>
                            </a:rPr>
                          </m:ctrlPr>
                        </m:sSubSupPr>
                        <m:e>
                          <m:r>
                            <m:rPr>
                              <m:sty m:val="p"/>
                            </m:rPr>
                            <a:rPr lang="ru-RU" i="0">
                              <a:solidFill>
                                <a:srgbClr val="E4F4EA"/>
                              </a:solidFill>
                              <a:latin typeface="Cambria Math" panose="02040503050406030204" pitchFamily="18" charset="0"/>
                            </a:rPr>
                            <m:t>σ</m:t>
                          </m:r>
                        </m:e>
                        <m:sub>
                          <m:r>
                            <m:rPr>
                              <m:sty m:val="p"/>
                            </m:rPr>
                            <a:rPr lang="ru-RU" i="0">
                              <a:solidFill>
                                <a:srgbClr val="E4F4EA"/>
                              </a:solidFill>
                              <a:latin typeface="Cambria Math" panose="02040503050406030204" pitchFamily="18" charset="0"/>
                            </a:rPr>
                            <m:t>k</m:t>
                          </m:r>
                        </m:sub>
                        <m:sup>
                          <m:r>
                            <a:rPr lang="ru-RU" i="0">
                              <a:solidFill>
                                <a:srgbClr val="E4F4EA"/>
                              </a:solidFill>
                              <a:latin typeface="Cambria Math" panose="02040503050406030204" pitchFamily="18" charset="0"/>
                            </a:rPr>
                            <m:t>2</m:t>
                          </m:r>
                        </m:sup>
                      </m:sSubSup>
                      <m:r>
                        <a:rPr lang="ru-RU" i="0">
                          <a:solidFill>
                            <a:srgbClr val="E4F4EA"/>
                          </a:solidFill>
                          <a:latin typeface="Cambria Math" panose="02040503050406030204" pitchFamily="18" charset="0"/>
                        </a:rPr>
                        <m:t>∗</m:t>
                      </m:r>
                      <m:f>
                        <m:fPr>
                          <m:ctrlPr>
                            <a:rPr lang="ru-RU" i="1">
                              <a:solidFill>
                                <a:srgbClr val="E4F4EA"/>
                              </a:solidFill>
                              <a:latin typeface="Cambria Math" panose="02040503050406030204" pitchFamily="18" charset="0"/>
                            </a:rPr>
                          </m:ctrlPr>
                        </m:fPr>
                        <m:num>
                          <m:r>
                            <m:rPr>
                              <m:sty m:val="p"/>
                            </m:rPr>
                            <a:rPr lang="ru-RU" i="0">
                              <a:solidFill>
                                <a:srgbClr val="E4F4EA"/>
                              </a:solidFill>
                              <a:latin typeface="Cambria Math" panose="02040503050406030204" pitchFamily="18" charset="0"/>
                            </a:rPr>
                            <m:t>n</m:t>
                          </m:r>
                        </m:num>
                        <m:den>
                          <m:r>
                            <m:rPr>
                              <m:sty m:val="p"/>
                            </m:rPr>
                            <a:rPr lang="ru-RU" i="0">
                              <a:solidFill>
                                <a:srgbClr val="E4F4EA"/>
                              </a:solidFill>
                              <a:latin typeface="Cambria Math" panose="02040503050406030204" pitchFamily="18" charset="0"/>
                            </a:rPr>
                            <m:t>n</m:t>
                          </m:r>
                          <m:r>
                            <a:rPr lang="ru-RU" i="0">
                              <a:solidFill>
                                <a:srgbClr val="E4F4EA"/>
                              </a:solidFill>
                              <a:latin typeface="Cambria Math" panose="02040503050406030204" pitchFamily="18" charset="0"/>
                            </a:rPr>
                            <m:t>−1</m:t>
                          </m:r>
                        </m:den>
                      </m:f>
                    </m:oMath>
                  </m:oMathPara>
                </a14:m>
                <a:endParaRPr lang="ru-RU">
                  <a:solidFill>
                    <a:srgbClr val="E4F4EA"/>
                  </a:solidFill>
                </a:endParaRPr>
              </a:p>
            </p:txBody>
          </p:sp>
        </mc:Choice>
        <mc:Fallback xmlns="">
          <p:sp>
            <p:nvSpPr>
              <p:cNvPr id="198" name="TextBox 197">
                <a:extLst>
                  <a:ext uri="{FF2B5EF4-FFF2-40B4-BE49-F238E27FC236}">
                    <a16:creationId xmlns:a16="http://schemas.microsoft.com/office/drawing/2014/main" id="{8BD99E36-BBA6-4FEC-9D04-19AA43747BA8}"/>
                  </a:ext>
                </a:extLst>
              </p:cNvPr>
              <p:cNvSpPr txBox="1">
                <a:spLocks noRot="1" noChangeAspect="1" noMove="1" noResize="1" noEditPoints="1" noAdjustHandles="1" noChangeArrowheads="1" noChangeShapeType="1" noTextEdit="1"/>
              </p:cNvSpPr>
              <p:nvPr/>
            </p:nvSpPr>
            <p:spPr>
              <a:xfrm>
                <a:off x="1602235" y="5545134"/>
                <a:ext cx="6111240" cy="564835"/>
              </a:xfrm>
              <a:prstGeom prst="rect">
                <a:avLst/>
              </a:prstGeom>
              <a:blipFill>
                <a:blip r:embed="rId2"/>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7029BBDE-7CEF-4185-B596-ACBBC2500812}"/>
              </a:ext>
            </a:extLst>
          </p:cNvPr>
          <p:cNvCxnSpPr/>
          <p:nvPr/>
        </p:nvCxnSpPr>
        <p:spPr>
          <a:xfrm>
            <a:off x="321786" y="1655402"/>
            <a:ext cx="4680000" cy="0"/>
          </a:xfrm>
          <a:prstGeom prst="line">
            <a:avLst/>
          </a:prstGeom>
          <a:ln w="28575">
            <a:solidFill>
              <a:srgbClr val="55C2B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095FCD-4E4D-4519-A208-11BA92C3511C}"/>
              </a:ext>
            </a:extLst>
          </p:cNvPr>
          <p:cNvSpPr txBox="1"/>
          <p:nvPr/>
        </p:nvSpPr>
        <p:spPr>
          <a:xfrm>
            <a:off x="321786" y="1214057"/>
            <a:ext cx="2540000" cy="461665"/>
          </a:xfrm>
          <a:prstGeom prst="rect">
            <a:avLst/>
          </a:prstGeom>
          <a:noFill/>
        </p:spPr>
        <p:txBody>
          <a:bodyPr wrap="square" rtlCol="0">
            <a:spAutoFit/>
          </a:bodyPr>
          <a:lstStyle/>
          <a:p>
            <a:r>
              <a:rPr lang="en-GB" sz="2400" b="1" err="1">
                <a:solidFill>
                  <a:srgbClr val="D3F8FD"/>
                </a:solidFill>
                <a:latin typeface="Arial" panose="020B0604020202020204" pitchFamily="34" charset="0"/>
                <a:cs typeface="Arial" panose="020B0604020202020204" pitchFamily="34" charset="0"/>
              </a:rPr>
              <a:t>BatchNorm</a:t>
            </a:r>
            <a:endParaRPr lang="ru-RU" sz="2400" b="1">
              <a:solidFill>
                <a:srgbClr val="D3F8FD"/>
              </a:solidFill>
              <a:latin typeface="Arial" panose="020B0604020202020204" pitchFamily="34" charset="0"/>
              <a:cs typeface="Arial" panose="020B0604020202020204" pitchFamily="34" charset="0"/>
            </a:endParaRPr>
          </a:p>
        </p:txBody>
      </p:sp>
      <p:sp>
        <p:nvSpPr>
          <p:cNvPr id="199" name="TextBox 198">
            <a:extLst>
              <a:ext uri="{FF2B5EF4-FFF2-40B4-BE49-F238E27FC236}">
                <a16:creationId xmlns:a16="http://schemas.microsoft.com/office/drawing/2014/main" id="{5D1F0628-87CB-4B4D-AEEE-EDEE2E49F053}"/>
              </a:ext>
            </a:extLst>
          </p:cNvPr>
          <p:cNvSpPr txBox="1"/>
          <p:nvPr/>
        </p:nvSpPr>
        <p:spPr>
          <a:xfrm>
            <a:off x="826044" y="2113601"/>
            <a:ext cx="2540000" cy="400110"/>
          </a:xfrm>
          <a:prstGeom prst="rect">
            <a:avLst/>
          </a:prstGeom>
          <a:noFill/>
        </p:spPr>
        <p:txBody>
          <a:bodyPr wrap="square" rtlCol="0">
            <a:spAutoFit/>
          </a:bodyPr>
          <a:lstStyle/>
          <a:p>
            <a:r>
              <a:rPr lang="en-US" sz="2000" b="1">
                <a:solidFill>
                  <a:srgbClr val="D3F8FD"/>
                </a:solidFill>
                <a:latin typeface="Arial" panose="020B0604020202020204" pitchFamily="34" charset="0"/>
                <a:cs typeface="Arial" panose="020B0604020202020204" pitchFamily="34" charset="0"/>
              </a:rPr>
              <a:t>Train</a:t>
            </a:r>
            <a:endParaRPr lang="ru-RU" sz="2000" b="1">
              <a:solidFill>
                <a:srgbClr val="D3F8FD"/>
              </a:solidFill>
              <a:latin typeface="Arial" panose="020B0604020202020204" pitchFamily="34" charset="0"/>
              <a:cs typeface="Arial" panose="020B0604020202020204" pitchFamily="34" charset="0"/>
            </a:endParaRPr>
          </a:p>
        </p:txBody>
      </p:sp>
      <p:sp>
        <p:nvSpPr>
          <p:cNvPr id="203" name="TextBox 202">
            <a:extLst>
              <a:ext uri="{FF2B5EF4-FFF2-40B4-BE49-F238E27FC236}">
                <a16:creationId xmlns:a16="http://schemas.microsoft.com/office/drawing/2014/main" id="{A6097B29-D1D2-4691-B4A2-51AB776EF369}"/>
              </a:ext>
            </a:extLst>
          </p:cNvPr>
          <p:cNvSpPr txBox="1"/>
          <p:nvPr/>
        </p:nvSpPr>
        <p:spPr>
          <a:xfrm>
            <a:off x="7833442" y="2113880"/>
            <a:ext cx="2780774" cy="400110"/>
          </a:xfrm>
          <a:prstGeom prst="rect">
            <a:avLst/>
          </a:prstGeom>
          <a:noFill/>
        </p:spPr>
        <p:txBody>
          <a:bodyPr wrap="square" rtlCol="0">
            <a:spAutoFit/>
          </a:bodyPr>
          <a:lstStyle/>
          <a:p>
            <a:r>
              <a:rPr lang="en-GB" sz="2000" b="1">
                <a:solidFill>
                  <a:srgbClr val="D3F8FD"/>
                </a:solidFill>
                <a:latin typeface="Arial" panose="020B0604020202020204" pitchFamily="34" charset="0"/>
                <a:cs typeface="Arial" panose="020B0604020202020204" pitchFamily="34" charset="0"/>
              </a:rPr>
              <a:t>Test</a:t>
            </a:r>
            <a:endParaRPr lang="ru-RU" sz="2000" b="1">
              <a:solidFill>
                <a:srgbClr val="D3F8FD"/>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C5C9DC-61D1-4550-83E2-B344B41A482C}"/>
                  </a:ext>
                </a:extLst>
              </p:cNvPr>
              <p:cNvSpPr txBox="1"/>
              <p:nvPr/>
            </p:nvSpPr>
            <p:spPr>
              <a:xfrm>
                <a:off x="1755420" y="4324652"/>
                <a:ext cx="2105660" cy="9112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ru-RU" i="1" smtClean="0">
                              <a:solidFill>
                                <a:srgbClr val="E4F4EA"/>
                              </a:solidFill>
                              <a:latin typeface="Cambria Math" panose="02040503050406030204" pitchFamily="18" charset="0"/>
                            </a:rPr>
                          </m:ctrlPr>
                        </m:accPr>
                        <m:e>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𝑥</m:t>
                              </m:r>
                            </m:e>
                            <m:sub>
                              <m:r>
                                <a:rPr lang="ru-RU" i="1">
                                  <a:solidFill>
                                    <a:srgbClr val="E4F4EA"/>
                                  </a:solidFill>
                                  <a:latin typeface="Cambria Math" panose="02040503050406030204" pitchFamily="18" charset="0"/>
                                </a:rPr>
                                <m:t>𝑘</m:t>
                              </m:r>
                              <m:r>
                                <a:rPr lang="ru-RU" i="0">
                                  <a:solidFill>
                                    <a:srgbClr val="E4F4EA"/>
                                  </a:solidFill>
                                  <a:latin typeface="Cambria Math" panose="02040503050406030204" pitchFamily="18" charset="0"/>
                                </a:rPr>
                                <m:t>,</m:t>
                              </m:r>
                              <m:r>
                                <a:rPr lang="ru-RU" i="1">
                                  <a:solidFill>
                                    <a:srgbClr val="E4F4EA"/>
                                  </a:solidFill>
                                  <a:latin typeface="Cambria Math" panose="02040503050406030204" pitchFamily="18" charset="0"/>
                                </a:rPr>
                                <m:t>𝑖</m:t>
                              </m:r>
                            </m:sub>
                          </m:sSub>
                        </m:e>
                      </m:acc>
                      <m:r>
                        <a:rPr lang="ru-RU" i="0">
                          <a:solidFill>
                            <a:srgbClr val="E4F4EA"/>
                          </a:solidFill>
                          <a:latin typeface="Cambria Math" panose="02040503050406030204" pitchFamily="18" charset="0"/>
                        </a:rPr>
                        <m:t>=</m:t>
                      </m:r>
                      <m:f>
                        <m:fPr>
                          <m:ctrlPr>
                            <a:rPr lang="ru-RU" i="1">
                              <a:solidFill>
                                <a:srgbClr val="E4F4EA"/>
                              </a:solidFill>
                              <a:latin typeface="Cambria Math" panose="02040503050406030204" pitchFamily="18" charset="0"/>
                            </a:rPr>
                          </m:ctrlPr>
                        </m:fPr>
                        <m:num>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𝑥</m:t>
                              </m:r>
                            </m:e>
                            <m:sub>
                              <m:r>
                                <a:rPr lang="ru-RU" i="1">
                                  <a:solidFill>
                                    <a:srgbClr val="E4F4EA"/>
                                  </a:solidFill>
                                  <a:latin typeface="Cambria Math" panose="02040503050406030204" pitchFamily="18" charset="0"/>
                                </a:rPr>
                                <m:t>𝑘</m:t>
                              </m:r>
                              <m:r>
                                <a:rPr lang="ru-RU" i="0">
                                  <a:solidFill>
                                    <a:srgbClr val="E4F4EA"/>
                                  </a:solidFill>
                                  <a:latin typeface="Cambria Math" panose="02040503050406030204" pitchFamily="18" charset="0"/>
                                </a:rPr>
                                <m:t>,</m:t>
                              </m:r>
                              <m:r>
                                <a:rPr lang="ru-RU" i="1">
                                  <a:solidFill>
                                    <a:srgbClr val="E4F4EA"/>
                                  </a:solidFill>
                                  <a:latin typeface="Cambria Math" panose="02040503050406030204" pitchFamily="18" charset="0"/>
                                </a:rPr>
                                <m:t>𝑖</m:t>
                              </m:r>
                            </m:sub>
                          </m:sSub>
                          <m:r>
                            <a:rPr lang="ru-RU" i="0">
                              <a:solidFill>
                                <a:srgbClr val="E4F4EA"/>
                              </a:solidFill>
                              <a:latin typeface="Cambria Math" panose="02040503050406030204" pitchFamily="18" charset="0"/>
                            </a:rPr>
                            <m:t>−</m:t>
                          </m:r>
                          <m:sSub>
                            <m:sSubPr>
                              <m:ctrlPr>
                                <a:rPr lang="ru-RU" i="1">
                                  <a:solidFill>
                                    <a:srgbClr val="E4F4EA"/>
                                  </a:solidFill>
                                  <a:latin typeface="Cambria Math" panose="02040503050406030204" pitchFamily="18" charset="0"/>
                                </a:rPr>
                              </m:ctrlPr>
                            </m:sSubPr>
                            <m:e>
                              <m:r>
                                <m:rPr>
                                  <m:sty m:val="p"/>
                                </m:rPr>
                                <a:rPr lang="ru-RU" i="0">
                                  <a:solidFill>
                                    <a:srgbClr val="E4F4EA"/>
                                  </a:solidFill>
                                  <a:latin typeface="Cambria Math" panose="02040503050406030204" pitchFamily="18" charset="0"/>
                                </a:rPr>
                                <m:t>μ</m:t>
                              </m:r>
                            </m:e>
                            <m:sub>
                              <m:r>
                                <a:rPr lang="ru-RU" i="1">
                                  <a:solidFill>
                                    <a:srgbClr val="E4F4EA"/>
                                  </a:solidFill>
                                  <a:latin typeface="Cambria Math" panose="02040503050406030204" pitchFamily="18" charset="0"/>
                                </a:rPr>
                                <m:t>𝑘</m:t>
                              </m:r>
                            </m:sub>
                          </m:sSub>
                        </m:num>
                        <m:den>
                          <m:rad>
                            <m:radPr>
                              <m:degHide m:val="on"/>
                              <m:ctrlPr>
                                <a:rPr lang="ru-RU" i="1">
                                  <a:solidFill>
                                    <a:srgbClr val="E4F4EA"/>
                                  </a:solidFill>
                                  <a:latin typeface="Cambria Math" panose="02040503050406030204" pitchFamily="18" charset="0"/>
                                </a:rPr>
                              </m:ctrlPr>
                            </m:radPr>
                            <m:deg/>
                            <m:e>
                              <m:sSubSup>
                                <m:sSubSupPr>
                                  <m:ctrlPr>
                                    <a:rPr lang="ru-RU" i="1">
                                      <a:solidFill>
                                        <a:srgbClr val="E4F4EA"/>
                                      </a:solidFill>
                                      <a:latin typeface="Cambria Math" panose="02040503050406030204" pitchFamily="18" charset="0"/>
                                    </a:rPr>
                                  </m:ctrlPr>
                                </m:sSubSupPr>
                                <m:e>
                                  <m:r>
                                    <m:rPr>
                                      <m:sty m:val="p"/>
                                    </m:rPr>
                                    <a:rPr lang="ru-RU" i="0">
                                      <a:solidFill>
                                        <a:srgbClr val="E4F4EA"/>
                                      </a:solidFill>
                                      <a:latin typeface="Cambria Math" panose="02040503050406030204" pitchFamily="18" charset="0"/>
                                    </a:rPr>
                                    <m:t>σ</m:t>
                                  </m:r>
                                </m:e>
                                <m:sub>
                                  <m:r>
                                    <a:rPr lang="ru-RU" i="1">
                                      <a:solidFill>
                                        <a:srgbClr val="E4F4EA"/>
                                      </a:solidFill>
                                      <a:latin typeface="Cambria Math" panose="02040503050406030204" pitchFamily="18" charset="0"/>
                                    </a:rPr>
                                    <m:t>𝑘</m:t>
                                  </m:r>
                                </m:sub>
                                <m:sup>
                                  <m:r>
                                    <a:rPr lang="ru-RU" i="0">
                                      <a:solidFill>
                                        <a:srgbClr val="E4F4EA"/>
                                      </a:solidFill>
                                      <a:latin typeface="Cambria Math" panose="02040503050406030204" pitchFamily="18" charset="0"/>
                                    </a:rPr>
                                    <m:t>2</m:t>
                                  </m:r>
                                </m:sup>
                              </m:sSubSup>
                              <m:r>
                                <a:rPr lang="ru-RU" i="0">
                                  <a:solidFill>
                                    <a:srgbClr val="E4F4EA"/>
                                  </a:solidFill>
                                  <a:latin typeface="Cambria Math" panose="02040503050406030204" pitchFamily="18" charset="0"/>
                                </a:rPr>
                                <m:t>+</m:t>
                              </m:r>
                              <m:r>
                                <m:rPr>
                                  <m:sty m:val="p"/>
                                </m:rPr>
                                <a:rPr lang="ru-RU" i="0">
                                  <a:solidFill>
                                    <a:srgbClr val="E4F4EA"/>
                                  </a:solidFill>
                                  <a:latin typeface="Cambria Math" panose="02040503050406030204" pitchFamily="18" charset="0"/>
                                </a:rPr>
                                <m:t>ε</m:t>
                              </m:r>
                            </m:e>
                          </m:rad>
                        </m:den>
                      </m:f>
                    </m:oMath>
                  </m:oMathPara>
                </a14:m>
                <a:endParaRPr lang="ru-RU">
                  <a:solidFill>
                    <a:srgbClr val="E4F4EA"/>
                  </a:solidFill>
                  <a:latin typeface="Arial" panose="020B0604020202020204" pitchFamily="34" charset="0"/>
                  <a:cs typeface="Arial" panose="020B0604020202020204" pitchFamily="34" charset="0"/>
                </a:endParaRPr>
              </a:p>
            </p:txBody>
          </p:sp>
        </mc:Choice>
        <mc:Fallback xmlns="">
          <p:sp>
            <p:nvSpPr>
              <p:cNvPr id="25" name="TextBox 24">
                <a:extLst>
                  <a:ext uri="{FF2B5EF4-FFF2-40B4-BE49-F238E27FC236}">
                    <a16:creationId xmlns:a16="http://schemas.microsoft.com/office/drawing/2014/main" id="{DAC5C9DC-61D1-4550-83E2-B344B41A482C}"/>
                  </a:ext>
                </a:extLst>
              </p:cNvPr>
              <p:cNvSpPr txBox="1">
                <a:spLocks noRot="1" noChangeAspect="1" noMove="1" noResize="1" noEditPoints="1" noAdjustHandles="1" noChangeArrowheads="1" noChangeShapeType="1" noTextEdit="1"/>
              </p:cNvSpPr>
              <p:nvPr/>
            </p:nvSpPr>
            <p:spPr>
              <a:xfrm>
                <a:off x="1755420" y="4324652"/>
                <a:ext cx="2105660" cy="911275"/>
              </a:xfrm>
              <a:prstGeom prst="rect">
                <a:avLst/>
              </a:prstGeom>
              <a:blipFill>
                <a:blip r:embed="rId3"/>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393287AD-FE3A-43F6-AA44-CD708BB079D9}"/>
              </a:ext>
            </a:extLst>
          </p:cNvPr>
          <p:cNvSpPr txBox="1"/>
          <p:nvPr/>
        </p:nvSpPr>
        <p:spPr>
          <a:xfrm>
            <a:off x="826044" y="2543679"/>
            <a:ext cx="6111240" cy="1036181"/>
          </a:xfrm>
          <a:prstGeom prst="rect">
            <a:avLst/>
          </a:prstGeom>
          <a:noFill/>
        </p:spPr>
        <p:txBody>
          <a:bodyPr wrap="square">
            <a:spAutoFit/>
          </a:bodyPr>
          <a:lstStyle/>
          <a:p>
            <a:pPr>
              <a:spcAft>
                <a:spcPts val="800"/>
              </a:spcAft>
            </a:pP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for</a:t>
            </a:r>
            <a:r>
              <a:rPr lang="en-US" sz="16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 b=1</a:t>
            </a: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 to </a:t>
            </a:r>
            <a:r>
              <a:rPr lang="en-US" sz="1600"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num_batches</a:t>
            </a: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 do</a:t>
            </a:r>
            <a:endParaRPr lang="ru-RU" sz="11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marL="360000">
              <a:spcAft>
                <a:spcPts val="800"/>
              </a:spcAft>
            </a:pP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for</a:t>
            </a:r>
            <a:r>
              <a:rPr lang="en-US" sz="16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 k=1</a:t>
            </a: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 to </a:t>
            </a:r>
            <a:r>
              <a:rPr lang="en-US" sz="1600"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num_features</a:t>
            </a: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 do</a:t>
            </a:r>
            <a:endParaRPr lang="ru-RU" sz="11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CF9ED4D-E481-48C5-8053-5A611A96BDCE}"/>
                  </a:ext>
                </a:extLst>
              </p:cNvPr>
              <p:cNvSpPr txBox="1"/>
              <p:nvPr/>
            </p:nvSpPr>
            <p:spPr>
              <a:xfrm>
                <a:off x="1568900" y="5231515"/>
                <a:ext cx="611124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solidFill>
                            <a:srgbClr val="E4F4EA"/>
                          </a:solidFill>
                          <a:latin typeface="Cambria Math" panose="02040503050406030204" pitchFamily="18" charset="0"/>
                        </a:rPr>
                        <m:t>𝑟𝑢𝑛𝑛𝑖𝑛𝑔</m:t>
                      </m:r>
                      <m:r>
                        <m:rPr>
                          <m:lit/>
                        </m:rPr>
                        <a:rPr lang="ru-RU" i="0">
                          <a:solidFill>
                            <a:srgbClr val="E4F4EA"/>
                          </a:solidFill>
                          <a:latin typeface="Cambria Math" panose="02040503050406030204" pitchFamily="18" charset="0"/>
                        </a:rPr>
                        <m:t>_</m:t>
                      </m:r>
                      <m:r>
                        <a:rPr lang="ru-RU" i="1">
                          <a:solidFill>
                            <a:srgbClr val="E4F4EA"/>
                          </a:solidFill>
                          <a:latin typeface="Cambria Math" panose="02040503050406030204" pitchFamily="18" charset="0"/>
                        </a:rPr>
                        <m:t>𝑚𝑒𝑎</m:t>
                      </m:r>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𝑛</m:t>
                          </m:r>
                        </m:e>
                        <m:sub>
                          <m:r>
                            <a:rPr lang="ru-RU" i="1">
                              <a:solidFill>
                                <a:srgbClr val="E4F4EA"/>
                              </a:solidFill>
                              <a:latin typeface="Cambria Math" panose="02040503050406030204" pitchFamily="18" charset="0"/>
                            </a:rPr>
                            <m:t>𝑘</m:t>
                          </m:r>
                          <m:r>
                            <a:rPr lang="ru-RU" i="0">
                              <a:solidFill>
                                <a:srgbClr val="E4F4EA"/>
                              </a:solidFill>
                              <a:latin typeface="Cambria Math" panose="02040503050406030204" pitchFamily="18" charset="0"/>
                            </a:rPr>
                            <m:t>,</m:t>
                          </m:r>
                          <m:r>
                            <a:rPr lang="ru-RU" i="1">
                              <a:solidFill>
                                <a:srgbClr val="E4F4EA"/>
                              </a:solidFill>
                              <a:latin typeface="Cambria Math" panose="02040503050406030204" pitchFamily="18" charset="0"/>
                            </a:rPr>
                            <m:t>𝑡</m:t>
                          </m:r>
                        </m:sub>
                      </m:sSub>
                      <m:r>
                        <a:rPr lang="ru-RU" i="0">
                          <a:solidFill>
                            <a:srgbClr val="E4F4EA"/>
                          </a:solidFill>
                          <a:latin typeface="Cambria Math" panose="02040503050406030204" pitchFamily="18" charset="0"/>
                        </a:rPr>
                        <m:t>=</m:t>
                      </m:r>
                      <m:d>
                        <m:dPr>
                          <m:ctrlPr>
                            <a:rPr lang="ru-RU" i="1">
                              <a:solidFill>
                                <a:srgbClr val="E4F4EA"/>
                              </a:solidFill>
                              <a:latin typeface="Cambria Math" panose="02040503050406030204" pitchFamily="18" charset="0"/>
                            </a:rPr>
                          </m:ctrlPr>
                        </m:dPr>
                        <m:e>
                          <m:r>
                            <a:rPr lang="ru-RU" i="0">
                              <a:solidFill>
                                <a:srgbClr val="E4F4EA"/>
                              </a:solidFill>
                              <a:latin typeface="Cambria Math" panose="02040503050406030204" pitchFamily="18" charset="0"/>
                            </a:rPr>
                            <m:t>1−</m:t>
                          </m:r>
                          <m:r>
                            <a:rPr lang="ru-RU" i="1">
                              <a:solidFill>
                                <a:srgbClr val="E4F4EA"/>
                              </a:solidFill>
                              <a:latin typeface="Cambria Math" panose="02040503050406030204" pitchFamily="18" charset="0"/>
                            </a:rPr>
                            <m:t>𝑚</m:t>
                          </m:r>
                        </m:e>
                      </m:d>
                      <m:r>
                        <a:rPr lang="en-US" b="0" i="1" smtClean="0">
                          <a:solidFill>
                            <a:srgbClr val="E4F4EA"/>
                          </a:solidFill>
                          <a:latin typeface="Cambria Math" panose="02040503050406030204" pitchFamily="18" charset="0"/>
                        </a:rPr>
                        <m:t> </m:t>
                      </m:r>
                      <m:r>
                        <a:rPr lang="ru-RU" i="1">
                          <a:solidFill>
                            <a:srgbClr val="E4F4EA"/>
                          </a:solidFill>
                          <a:latin typeface="Cambria Math" panose="02040503050406030204" pitchFamily="18" charset="0"/>
                        </a:rPr>
                        <m:t>𝑟𝑢𝑛𝑛𝑖𝑛𝑔</m:t>
                      </m:r>
                      <m:r>
                        <m:rPr>
                          <m:lit/>
                        </m:rPr>
                        <a:rPr lang="ru-RU" i="0">
                          <a:solidFill>
                            <a:srgbClr val="E4F4EA"/>
                          </a:solidFill>
                          <a:latin typeface="Cambria Math" panose="02040503050406030204" pitchFamily="18" charset="0"/>
                        </a:rPr>
                        <m:t>_</m:t>
                      </m:r>
                      <m:r>
                        <a:rPr lang="ru-RU" i="1">
                          <a:solidFill>
                            <a:srgbClr val="E4F4EA"/>
                          </a:solidFill>
                          <a:latin typeface="Cambria Math" panose="02040503050406030204" pitchFamily="18" charset="0"/>
                        </a:rPr>
                        <m:t>𝑚𝑒𝑎</m:t>
                      </m:r>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𝑛</m:t>
                          </m:r>
                        </m:e>
                        <m:sub>
                          <m:r>
                            <a:rPr lang="ru-RU" i="1">
                              <a:solidFill>
                                <a:srgbClr val="E4F4EA"/>
                              </a:solidFill>
                              <a:latin typeface="Cambria Math" panose="02040503050406030204" pitchFamily="18" charset="0"/>
                            </a:rPr>
                            <m:t>𝑘</m:t>
                          </m:r>
                          <m:r>
                            <a:rPr lang="ru-RU" i="0">
                              <a:solidFill>
                                <a:srgbClr val="E4F4EA"/>
                              </a:solidFill>
                              <a:latin typeface="Cambria Math" panose="02040503050406030204" pitchFamily="18" charset="0"/>
                            </a:rPr>
                            <m:t>,</m:t>
                          </m:r>
                          <m:r>
                            <a:rPr lang="ru-RU" i="1">
                              <a:solidFill>
                                <a:srgbClr val="E4F4EA"/>
                              </a:solidFill>
                              <a:latin typeface="Cambria Math" panose="02040503050406030204" pitchFamily="18" charset="0"/>
                            </a:rPr>
                            <m:t>𝑡</m:t>
                          </m:r>
                          <m:r>
                            <a:rPr lang="ru-RU" i="0">
                              <a:solidFill>
                                <a:srgbClr val="E4F4EA"/>
                              </a:solidFill>
                              <a:latin typeface="Cambria Math" panose="02040503050406030204" pitchFamily="18" charset="0"/>
                            </a:rPr>
                            <m:t>−1</m:t>
                          </m:r>
                        </m:sub>
                      </m:sSub>
                      <m:r>
                        <a:rPr lang="ru-RU" i="0">
                          <a:solidFill>
                            <a:srgbClr val="E4F4EA"/>
                          </a:solidFill>
                          <a:latin typeface="Cambria Math" panose="02040503050406030204" pitchFamily="18" charset="0"/>
                        </a:rPr>
                        <m:t>+</m:t>
                      </m:r>
                      <m:r>
                        <a:rPr lang="ru-RU" i="1" spc="300">
                          <a:solidFill>
                            <a:srgbClr val="E4F4EA"/>
                          </a:solidFill>
                          <a:latin typeface="Cambria Math" panose="02040503050406030204" pitchFamily="18" charset="0"/>
                        </a:rPr>
                        <m:t>𝑚</m:t>
                      </m:r>
                      <m:sSub>
                        <m:sSubPr>
                          <m:ctrlPr>
                            <a:rPr lang="ru-RU" i="1">
                              <a:solidFill>
                                <a:srgbClr val="E4F4EA"/>
                              </a:solidFill>
                              <a:latin typeface="Cambria Math" panose="02040503050406030204" pitchFamily="18" charset="0"/>
                            </a:rPr>
                          </m:ctrlPr>
                        </m:sSubPr>
                        <m:e>
                          <m:r>
                            <m:rPr>
                              <m:sty m:val="p"/>
                            </m:rPr>
                            <a:rPr lang="ru-RU" i="0">
                              <a:solidFill>
                                <a:srgbClr val="E4F4EA"/>
                              </a:solidFill>
                              <a:latin typeface="Cambria Math" panose="02040503050406030204" pitchFamily="18" charset="0"/>
                            </a:rPr>
                            <m:t>μ</m:t>
                          </m:r>
                        </m:e>
                        <m:sub>
                          <m:r>
                            <m:rPr>
                              <m:sty m:val="p"/>
                            </m:rPr>
                            <a:rPr lang="ru-RU" i="0">
                              <a:solidFill>
                                <a:srgbClr val="E4F4EA"/>
                              </a:solidFill>
                              <a:latin typeface="Cambria Math" panose="02040503050406030204" pitchFamily="18" charset="0"/>
                            </a:rPr>
                            <m:t>k</m:t>
                          </m:r>
                        </m:sub>
                      </m:sSub>
                    </m:oMath>
                  </m:oMathPara>
                </a14:m>
                <a:endParaRPr lang="ru-RU">
                  <a:solidFill>
                    <a:srgbClr val="E4F4EA"/>
                  </a:solidFill>
                  <a:latin typeface="Arial" panose="020B0604020202020204" pitchFamily="34" charset="0"/>
                  <a:cs typeface="Arial" panose="020B0604020202020204" pitchFamily="34" charset="0"/>
                </a:endParaRPr>
              </a:p>
            </p:txBody>
          </p:sp>
        </mc:Choice>
        <mc:Fallback xmlns="">
          <p:sp>
            <p:nvSpPr>
              <p:cNvPr id="29" name="TextBox 28">
                <a:extLst>
                  <a:ext uri="{FF2B5EF4-FFF2-40B4-BE49-F238E27FC236}">
                    <a16:creationId xmlns:a16="http://schemas.microsoft.com/office/drawing/2014/main" id="{4CF9ED4D-E481-48C5-8053-5A611A96BDCE}"/>
                  </a:ext>
                </a:extLst>
              </p:cNvPr>
              <p:cNvSpPr txBox="1">
                <a:spLocks noRot="1" noChangeAspect="1" noMove="1" noResize="1" noEditPoints="1" noAdjustHandles="1" noChangeArrowheads="1" noChangeShapeType="1" noTextEdit="1"/>
              </p:cNvSpPr>
              <p:nvPr/>
            </p:nvSpPr>
            <p:spPr>
              <a:xfrm>
                <a:off x="1568900" y="5231515"/>
                <a:ext cx="6111240" cy="381515"/>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C80834-9A7E-46EA-A279-861E4DF1A245}"/>
                  </a:ext>
                </a:extLst>
              </p:cNvPr>
              <p:cNvSpPr txBox="1"/>
              <p:nvPr/>
            </p:nvSpPr>
            <p:spPr>
              <a:xfrm>
                <a:off x="805473" y="6033050"/>
                <a:ext cx="6111240" cy="394275"/>
              </a:xfrm>
              <a:prstGeom prst="rect">
                <a:avLst/>
              </a:prstGeom>
              <a:noFill/>
            </p:spPr>
            <p:txBody>
              <a:bodyPr wrap="square">
                <a:spAutoFit/>
              </a:bodyPr>
              <a:lstStyle/>
              <a:p>
                <a:pPr marL="449580" indent="449580">
                  <a:lnSpc>
                    <a:spcPct val="107000"/>
                  </a:lnSpc>
                  <a:spcAft>
                    <a:spcPts val="800"/>
                  </a:spcAft>
                </a:pPr>
                <a14:m>
                  <m:oMath xmlns:m="http://schemas.openxmlformats.org/officeDocument/2006/math">
                    <m:r>
                      <a:rPr lang="ru-RU" sz="1800" i="1" smtClean="0">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 </m:t>
                    </m:r>
                    <m:sSub>
                      <m:sSubPr>
                        <m:ctrlPr>
                          <a:rPr lang="ru-RU"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𝑧</m:t>
                        </m:r>
                      </m:e>
                      <m:sub>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𝑘</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𝑖</m:t>
                        </m:r>
                      </m:sub>
                    </m:sSub>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acc>
                      <m:accPr>
                        <m:chr m:val="̂"/>
                        <m:ctrlPr>
                          <a:rPr lang="ru-RU"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accPr>
                      <m:e>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𝑥</m:t>
                        </m:r>
                      </m:e>
                    </m:acc>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𝑤</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𝑏</m:t>
                    </m:r>
                  </m:oMath>
                </a14:m>
                <a:r>
                  <a:rPr lang="en-US" sz="1800">
                    <a:solidFill>
                      <a:srgbClr val="E4F4EA"/>
                    </a:solidFill>
                    <a:effectLst/>
                    <a:latin typeface="KaTeX_Main"/>
                    <a:ea typeface="Times New Roman" panose="02020603050405020304" pitchFamily="18" charset="0"/>
                    <a:cs typeface="Helvetica" panose="020B0604020202020204" pitchFamily="34" charset="0"/>
                  </a:rPr>
                  <a:t> </a:t>
                </a:r>
                <a:endParaRPr lang="ru-RU" sz="1200">
                  <a:solidFill>
                    <a:srgbClr val="E4F4EA"/>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D2C80834-9A7E-46EA-A279-861E4DF1A245}"/>
                  </a:ext>
                </a:extLst>
              </p:cNvPr>
              <p:cNvSpPr txBox="1">
                <a:spLocks noRot="1" noChangeAspect="1" noMove="1" noResize="1" noEditPoints="1" noAdjustHandles="1" noChangeArrowheads="1" noChangeShapeType="1" noTextEdit="1"/>
              </p:cNvSpPr>
              <p:nvPr/>
            </p:nvSpPr>
            <p:spPr>
              <a:xfrm>
                <a:off x="805473" y="6033050"/>
                <a:ext cx="6111240" cy="394275"/>
              </a:xfrm>
              <a:prstGeom prst="rect">
                <a:avLst/>
              </a:prstGeom>
              <a:blipFill>
                <a:blip r:embed="rId5"/>
                <a:stretch>
                  <a:fillRect t="-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C90D677-B238-48C2-A190-6AA7276D7336}"/>
                  </a:ext>
                </a:extLst>
              </p:cNvPr>
              <p:cNvSpPr txBox="1"/>
              <p:nvPr/>
            </p:nvSpPr>
            <p:spPr>
              <a:xfrm>
                <a:off x="826044" y="3224022"/>
                <a:ext cx="6111240" cy="1013354"/>
              </a:xfrm>
              <a:prstGeom prst="rect">
                <a:avLst/>
              </a:prstGeom>
              <a:noFill/>
            </p:spPr>
            <p:txBody>
              <a:bodyPr wrap="square">
                <a:spAutoFit/>
              </a:bodyPr>
              <a:lstStyle/>
              <a:p>
                <a:pPr>
                  <a:spcAft>
                    <a:spcPts val="800"/>
                  </a:spcAft>
                </a:pPr>
                <a:r>
                  <a:rPr lang="en-US" b="1">
                    <a:solidFill>
                      <a:srgbClr val="E4F4EA"/>
                    </a:solidFill>
                    <a:effectLst/>
                    <a:ea typeface="Times New Roman" panose="02020603050405020304" pitchFamily="18" charset="0"/>
                    <a:cs typeface="Helvetica" panose="020B0604020202020204" pitchFamily="34" charset="0"/>
                  </a:rPr>
                  <a:t>	</a:t>
                </a:r>
                <a14:m>
                  <m:oMath xmlns:m="http://schemas.openxmlformats.org/officeDocument/2006/math">
                    <m:sSub>
                      <m:sSubPr>
                        <m:ctrlPr>
                          <a:rPr lang="ru-RU" b="1" i="1" smtClean="0">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𝛍</m:t>
                        </m:r>
                      </m:e>
                      <m: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𝒌</m:t>
                        </m:r>
                      </m:sub>
                    </m:s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f>
                      <m:fPr>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fPr>
                      <m:num>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𝟏</m:t>
                        </m:r>
                      </m:num>
                      <m:den>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𝒏</m:t>
                        </m:r>
                      </m:den>
                    </m:f>
                    <m:r>
                      <a:rPr lang="en-US" b="1" i="1" smtClean="0">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 </m:t>
                    </m:r>
                    <m:nary>
                      <m:naryPr>
                        <m:chr m:val="∑"/>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naryPr>
                      <m: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𝒊</m:t>
                        </m:r>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𝟏</m:t>
                        </m:r>
                      </m:sub>
                      <m:sup>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𝒏</m:t>
                        </m:r>
                      </m:sup>
                      <m:e>
                        <m:sSub>
                          <m:sSubPr>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𝒙</m:t>
                            </m:r>
                          </m:e>
                          <m: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𝒌</m:t>
                            </m:r>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𝒊</m:t>
                            </m:r>
                          </m:sub>
                        </m:sSub>
                      </m:e>
                    </m:nary>
                  </m:oMath>
                </a14:m>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a:spcAft>
                    <a:spcPts val="800"/>
                  </a:spcAft>
                </a:pPr>
                <a:r>
                  <a:rPr lang="en-US" b="1">
                    <a:solidFill>
                      <a:srgbClr val="E4F4EA"/>
                    </a:solidFill>
                    <a:effectLst/>
                    <a:ea typeface="Times New Roman" panose="02020603050405020304" pitchFamily="18" charset="0"/>
                    <a:cs typeface="Helvetica" panose="020B0604020202020204" pitchFamily="34" charset="0"/>
                  </a:rPr>
                  <a:t>	</a:t>
                </a:r>
                <a14:m>
                  <m:oMath xmlns:m="http://schemas.openxmlformats.org/officeDocument/2006/math">
                    <m:sSub>
                      <m:sSubPr>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sSubPr>
                      <m:e>
                        <m:sSup>
                          <m:sSupPr>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sSupPr>
                          <m:e>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𝛔</m:t>
                            </m:r>
                          </m:e>
                          <m:sup>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𝟐</m:t>
                            </m:r>
                          </m:sup>
                        </m:sSup>
                      </m:e>
                      <m: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𝒌</m:t>
                        </m:r>
                      </m:sub>
                    </m:s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f>
                      <m:fPr>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fPr>
                      <m:num>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𝟏</m:t>
                        </m:r>
                      </m:num>
                      <m:den>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𝒏</m:t>
                        </m:r>
                      </m:den>
                    </m:f>
                    <m:r>
                      <a:rPr lang="en-US" b="1" i="1" smtClean="0">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 </m:t>
                    </m:r>
                    <m:nary>
                      <m:naryPr>
                        <m:chr m:val="∑"/>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naryPr>
                      <m: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𝒊</m:t>
                        </m:r>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𝟏</m:t>
                        </m:r>
                      </m:sub>
                      <m:sup>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𝒏</m:t>
                        </m:r>
                      </m:sup>
                      <m:e>
                        <m:sSup>
                          <m:sSupPr>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sSupPr>
                          <m:e>
                            <m:d>
                              <m:dPr>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dPr>
                              <m:e>
                                <m:sSub>
                                  <m:sSubPr>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𝒙</m:t>
                                    </m:r>
                                  </m:e>
                                  <m: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𝒌</m:t>
                                    </m:r>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𝒊</m:t>
                                    </m:r>
                                  </m:sub>
                                </m:s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sSub>
                                  <m:sSubPr>
                                    <m:ctrlPr>
                                      <a:rPr lang="ru-RU"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𝛍</m:t>
                                    </m:r>
                                  </m:e>
                                  <m:sub>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𝒌</m:t>
                                    </m:r>
                                  </m:sub>
                                </m:sSub>
                              </m:e>
                            </m:d>
                          </m:e>
                          <m:sup>
                            <m:r>
                              <a:rPr lang="en-US" b="1"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𝟐</m:t>
                            </m:r>
                          </m:sup>
                        </m:sSup>
                      </m:e>
                    </m:nary>
                  </m:oMath>
                </a14:m>
                <a:endParaRPr lang="ru-RU"/>
              </a:p>
            </p:txBody>
          </p:sp>
        </mc:Choice>
        <mc:Fallback xmlns="">
          <p:sp>
            <p:nvSpPr>
              <p:cNvPr id="33" name="TextBox 32">
                <a:extLst>
                  <a:ext uri="{FF2B5EF4-FFF2-40B4-BE49-F238E27FC236}">
                    <a16:creationId xmlns:a16="http://schemas.microsoft.com/office/drawing/2014/main" id="{2C90D677-B238-48C2-A190-6AA7276D7336}"/>
                  </a:ext>
                </a:extLst>
              </p:cNvPr>
              <p:cNvSpPr txBox="1">
                <a:spLocks noRot="1" noChangeAspect="1" noMove="1" noResize="1" noEditPoints="1" noAdjustHandles="1" noChangeArrowheads="1" noChangeShapeType="1" noTextEdit="1"/>
              </p:cNvSpPr>
              <p:nvPr/>
            </p:nvSpPr>
            <p:spPr>
              <a:xfrm>
                <a:off x="826044" y="3224022"/>
                <a:ext cx="6111240" cy="1013354"/>
              </a:xfrm>
              <a:prstGeom prst="rect">
                <a:avLst/>
              </a:prstGeom>
              <a:blipFill>
                <a:blip r:embed="rId6"/>
                <a:stretch>
                  <a:fillRect t="-37349" b="-62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9788654-AF1E-4D54-9C8D-25A201C52EA7}"/>
                  </a:ext>
                </a:extLst>
              </p:cNvPr>
              <p:cNvSpPr txBox="1"/>
              <p:nvPr/>
            </p:nvSpPr>
            <p:spPr>
              <a:xfrm>
                <a:off x="7956767" y="2550279"/>
                <a:ext cx="3294380" cy="72532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ru-RU" i="1" smtClean="0">
                              <a:solidFill>
                                <a:srgbClr val="E4F4EA"/>
                              </a:solidFill>
                              <a:latin typeface="Cambria Math" panose="02040503050406030204" pitchFamily="18" charset="0"/>
                            </a:rPr>
                          </m:ctrlPr>
                        </m:accPr>
                        <m:e>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𝑥</m:t>
                              </m:r>
                            </m:e>
                            <m:sub>
                              <m:r>
                                <a:rPr lang="ru-RU" i="1">
                                  <a:solidFill>
                                    <a:srgbClr val="E4F4EA"/>
                                  </a:solidFill>
                                  <a:latin typeface="Cambria Math" panose="02040503050406030204" pitchFamily="18" charset="0"/>
                                </a:rPr>
                                <m:t>𝑘</m:t>
                              </m:r>
                              <m:r>
                                <a:rPr lang="ru-RU" i="0">
                                  <a:solidFill>
                                    <a:srgbClr val="E4F4EA"/>
                                  </a:solidFill>
                                  <a:latin typeface="Cambria Math" panose="02040503050406030204" pitchFamily="18" charset="0"/>
                                </a:rPr>
                                <m:t>,</m:t>
                              </m:r>
                              <m:r>
                                <a:rPr lang="ru-RU" i="1">
                                  <a:solidFill>
                                    <a:srgbClr val="E4F4EA"/>
                                  </a:solidFill>
                                  <a:latin typeface="Cambria Math" panose="02040503050406030204" pitchFamily="18" charset="0"/>
                                </a:rPr>
                                <m:t>𝑖</m:t>
                              </m:r>
                            </m:sub>
                          </m:sSub>
                        </m:e>
                      </m:acc>
                      <m:r>
                        <a:rPr lang="ru-RU" i="0">
                          <a:solidFill>
                            <a:srgbClr val="E4F4EA"/>
                          </a:solidFill>
                          <a:latin typeface="Cambria Math" panose="02040503050406030204" pitchFamily="18" charset="0"/>
                        </a:rPr>
                        <m:t>=</m:t>
                      </m:r>
                      <m:f>
                        <m:fPr>
                          <m:ctrlPr>
                            <a:rPr lang="ru-RU" i="1">
                              <a:solidFill>
                                <a:srgbClr val="E4F4EA"/>
                              </a:solidFill>
                              <a:latin typeface="Cambria Math" panose="02040503050406030204" pitchFamily="18" charset="0"/>
                            </a:rPr>
                          </m:ctrlPr>
                        </m:fPr>
                        <m:num>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𝑥</m:t>
                              </m:r>
                            </m:e>
                            <m:sub>
                              <m:r>
                                <a:rPr lang="ru-RU" i="1">
                                  <a:solidFill>
                                    <a:srgbClr val="E4F4EA"/>
                                  </a:solidFill>
                                  <a:latin typeface="Cambria Math" panose="02040503050406030204" pitchFamily="18" charset="0"/>
                                </a:rPr>
                                <m:t>𝑘</m:t>
                              </m:r>
                              <m:r>
                                <a:rPr lang="ru-RU" i="0">
                                  <a:solidFill>
                                    <a:srgbClr val="E4F4EA"/>
                                  </a:solidFill>
                                  <a:latin typeface="Cambria Math" panose="02040503050406030204" pitchFamily="18" charset="0"/>
                                </a:rPr>
                                <m:t>,</m:t>
                              </m:r>
                              <m:r>
                                <a:rPr lang="ru-RU" i="1">
                                  <a:solidFill>
                                    <a:srgbClr val="E4F4EA"/>
                                  </a:solidFill>
                                  <a:latin typeface="Cambria Math" panose="02040503050406030204" pitchFamily="18" charset="0"/>
                                </a:rPr>
                                <m:t>𝑖</m:t>
                              </m:r>
                            </m:sub>
                          </m:sSub>
                          <m:r>
                            <a:rPr lang="ru-RU" i="0">
                              <a:solidFill>
                                <a:srgbClr val="E4F4EA"/>
                              </a:solidFill>
                              <a:latin typeface="Cambria Math" panose="02040503050406030204" pitchFamily="18" charset="0"/>
                            </a:rPr>
                            <m:t>−</m:t>
                          </m:r>
                          <m:r>
                            <a:rPr lang="ru-RU" i="1">
                              <a:solidFill>
                                <a:srgbClr val="E4F4EA"/>
                              </a:solidFill>
                              <a:latin typeface="Cambria Math" panose="02040503050406030204" pitchFamily="18" charset="0"/>
                            </a:rPr>
                            <m:t>𝑟𝑢𝑛𝑛𝑖𝑛𝑔</m:t>
                          </m:r>
                          <m:r>
                            <m:rPr>
                              <m:lit/>
                            </m:rPr>
                            <a:rPr lang="ru-RU" i="0">
                              <a:solidFill>
                                <a:srgbClr val="E4F4EA"/>
                              </a:solidFill>
                              <a:latin typeface="Cambria Math" panose="02040503050406030204" pitchFamily="18" charset="0"/>
                            </a:rPr>
                            <m:t>_</m:t>
                          </m:r>
                          <m:r>
                            <a:rPr lang="ru-RU" i="1">
                              <a:solidFill>
                                <a:srgbClr val="E4F4EA"/>
                              </a:solidFill>
                              <a:latin typeface="Cambria Math" panose="02040503050406030204" pitchFamily="18" charset="0"/>
                            </a:rPr>
                            <m:t>𝑚𝑒𝑎</m:t>
                          </m:r>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𝑛</m:t>
                              </m:r>
                            </m:e>
                            <m:sub>
                              <m:r>
                                <a:rPr lang="ru-RU" i="1">
                                  <a:solidFill>
                                    <a:srgbClr val="E4F4EA"/>
                                  </a:solidFill>
                                  <a:latin typeface="Cambria Math" panose="02040503050406030204" pitchFamily="18" charset="0"/>
                                </a:rPr>
                                <m:t>𝑘</m:t>
                              </m:r>
                            </m:sub>
                          </m:sSub>
                        </m:num>
                        <m:den>
                          <m:rad>
                            <m:radPr>
                              <m:degHide m:val="on"/>
                              <m:ctrlPr>
                                <a:rPr lang="ru-RU" i="1">
                                  <a:solidFill>
                                    <a:srgbClr val="E4F4EA"/>
                                  </a:solidFill>
                                  <a:latin typeface="Cambria Math" panose="02040503050406030204" pitchFamily="18" charset="0"/>
                                </a:rPr>
                              </m:ctrlPr>
                            </m:radPr>
                            <m:deg/>
                            <m:e>
                              <m:r>
                                <a:rPr lang="ru-RU" i="1">
                                  <a:solidFill>
                                    <a:srgbClr val="E4F4EA"/>
                                  </a:solidFill>
                                  <a:latin typeface="Cambria Math" panose="02040503050406030204" pitchFamily="18" charset="0"/>
                                </a:rPr>
                                <m:t>𝑟𝑢𝑛𝑛𝑖𝑛𝑔</m:t>
                              </m:r>
                              <m:r>
                                <m:rPr>
                                  <m:lit/>
                                </m:rPr>
                                <a:rPr lang="ru-RU" i="0">
                                  <a:solidFill>
                                    <a:srgbClr val="E4F4EA"/>
                                  </a:solidFill>
                                  <a:latin typeface="Cambria Math" panose="02040503050406030204" pitchFamily="18" charset="0"/>
                                </a:rPr>
                                <m:t>_</m:t>
                              </m:r>
                              <m:r>
                                <a:rPr lang="ru-RU" i="1">
                                  <a:solidFill>
                                    <a:srgbClr val="E4F4EA"/>
                                  </a:solidFill>
                                  <a:latin typeface="Cambria Math" panose="02040503050406030204" pitchFamily="18" charset="0"/>
                                </a:rPr>
                                <m:t>𝑣𝑎</m:t>
                              </m:r>
                              <m:sSub>
                                <m:sSubPr>
                                  <m:ctrlPr>
                                    <a:rPr lang="ru-RU" i="1">
                                      <a:solidFill>
                                        <a:srgbClr val="E4F4EA"/>
                                      </a:solidFill>
                                      <a:latin typeface="Cambria Math" panose="02040503050406030204" pitchFamily="18" charset="0"/>
                                    </a:rPr>
                                  </m:ctrlPr>
                                </m:sSubPr>
                                <m:e>
                                  <m:r>
                                    <a:rPr lang="ru-RU" i="1">
                                      <a:solidFill>
                                        <a:srgbClr val="E4F4EA"/>
                                      </a:solidFill>
                                      <a:latin typeface="Cambria Math" panose="02040503050406030204" pitchFamily="18" charset="0"/>
                                    </a:rPr>
                                    <m:t>𝑟</m:t>
                                  </m:r>
                                </m:e>
                                <m:sub>
                                  <m:r>
                                    <a:rPr lang="ru-RU" i="1">
                                      <a:solidFill>
                                        <a:srgbClr val="E4F4EA"/>
                                      </a:solidFill>
                                      <a:latin typeface="Cambria Math" panose="02040503050406030204" pitchFamily="18" charset="0"/>
                                    </a:rPr>
                                    <m:t>𝑘</m:t>
                                  </m:r>
                                </m:sub>
                              </m:sSub>
                              <m:r>
                                <a:rPr lang="ru-RU" i="0">
                                  <a:solidFill>
                                    <a:srgbClr val="E4F4EA"/>
                                  </a:solidFill>
                                  <a:latin typeface="Cambria Math" panose="02040503050406030204" pitchFamily="18" charset="0"/>
                                </a:rPr>
                                <m:t>+</m:t>
                              </m:r>
                              <m:r>
                                <m:rPr>
                                  <m:sty m:val="p"/>
                                </m:rPr>
                                <a:rPr lang="ru-RU" i="0">
                                  <a:solidFill>
                                    <a:srgbClr val="E4F4EA"/>
                                  </a:solidFill>
                                  <a:latin typeface="Cambria Math" panose="02040503050406030204" pitchFamily="18" charset="0"/>
                                </a:rPr>
                                <m:t>ε</m:t>
                              </m:r>
                            </m:e>
                          </m:rad>
                        </m:den>
                      </m:f>
                    </m:oMath>
                  </m:oMathPara>
                </a14:m>
                <a:endParaRPr lang="ru-RU">
                  <a:solidFill>
                    <a:srgbClr val="E4F4EA"/>
                  </a:solidFill>
                </a:endParaRPr>
              </a:p>
            </p:txBody>
          </p:sp>
        </mc:Choice>
        <mc:Fallback xmlns="">
          <p:sp>
            <p:nvSpPr>
              <p:cNvPr id="37" name="TextBox 36">
                <a:extLst>
                  <a:ext uri="{FF2B5EF4-FFF2-40B4-BE49-F238E27FC236}">
                    <a16:creationId xmlns:a16="http://schemas.microsoft.com/office/drawing/2014/main" id="{39788654-AF1E-4D54-9C8D-25A201C52EA7}"/>
                  </a:ext>
                </a:extLst>
              </p:cNvPr>
              <p:cNvSpPr txBox="1">
                <a:spLocks noRot="1" noChangeAspect="1" noMove="1" noResize="1" noEditPoints="1" noAdjustHandles="1" noChangeArrowheads="1" noChangeShapeType="1" noTextEdit="1"/>
              </p:cNvSpPr>
              <p:nvPr/>
            </p:nvSpPr>
            <p:spPr>
              <a:xfrm>
                <a:off x="7956767" y="2550279"/>
                <a:ext cx="3294380" cy="725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4A30909-D3A4-4F2B-AA57-941303B3B8FD}"/>
                  </a:ext>
                </a:extLst>
              </p:cNvPr>
              <p:cNvSpPr txBox="1"/>
              <p:nvPr/>
            </p:nvSpPr>
            <p:spPr>
              <a:xfrm>
                <a:off x="7956767" y="3261093"/>
                <a:ext cx="2120374" cy="394275"/>
              </a:xfrm>
              <a:prstGeom prst="rect">
                <a:avLst/>
              </a:prstGeom>
              <a:noFill/>
            </p:spPr>
            <p:txBody>
              <a:bodyPr wrap="square">
                <a:spAutoFit/>
              </a:bodyPr>
              <a:lstStyle/>
              <a:p>
                <a:pPr>
                  <a:lnSpc>
                    <a:spcPct val="107000"/>
                  </a:lnSpc>
                  <a:spcAft>
                    <a:spcPts val="800"/>
                  </a:spcAft>
                </a:pPr>
                <a14:m>
                  <m:oMath xmlns:m="http://schemas.openxmlformats.org/officeDocument/2006/math">
                    <m:sSub>
                      <m:sSubPr>
                        <m:ctrlPr>
                          <a:rPr lang="ru-RU" sz="1800" i="1" smtClean="0">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sSubPr>
                      <m:e>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𝑧</m:t>
                        </m:r>
                      </m:e>
                      <m:sub>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𝑘</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𝑖</m:t>
                        </m:r>
                      </m:sub>
                    </m:sSub>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acc>
                      <m:accPr>
                        <m:chr m:val="̂"/>
                        <m:ctrlPr>
                          <a:rPr lang="ru-RU"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ctrlPr>
                      </m:accPr>
                      <m:e>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𝑥</m:t>
                        </m:r>
                      </m:e>
                    </m:acc>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𝑤</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m:t>
                    </m:r>
                    <m:r>
                      <a:rPr lang="en-US" sz="1800" i="1">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𝑏</m:t>
                    </m:r>
                  </m:oMath>
                </a14:m>
                <a:r>
                  <a:rPr lang="en-US" sz="1800">
                    <a:solidFill>
                      <a:srgbClr val="E4F4EA"/>
                    </a:solidFill>
                    <a:effectLst/>
                    <a:latin typeface="KaTeX_Main"/>
                    <a:ea typeface="Times New Roman" panose="02020603050405020304" pitchFamily="18" charset="0"/>
                    <a:cs typeface="Helvetica" panose="020B0604020202020204" pitchFamily="34" charset="0"/>
                  </a:rPr>
                  <a:t> </a:t>
                </a:r>
                <a:endParaRPr lang="ru-RU" sz="1200">
                  <a:solidFill>
                    <a:srgbClr val="E4F4EA"/>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94A30909-D3A4-4F2B-AA57-941303B3B8FD}"/>
                  </a:ext>
                </a:extLst>
              </p:cNvPr>
              <p:cNvSpPr txBox="1">
                <a:spLocks noRot="1" noChangeAspect="1" noMove="1" noResize="1" noEditPoints="1" noAdjustHandles="1" noChangeArrowheads="1" noChangeShapeType="1" noTextEdit="1"/>
              </p:cNvSpPr>
              <p:nvPr/>
            </p:nvSpPr>
            <p:spPr>
              <a:xfrm>
                <a:off x="7956767" y="3261093"/>
                <a:ext cx="2120374" cy="394275"/>
              </a:xfrm>
              <a:prstGeom prst="rect">
                <a:avLst/>
              </a:prstGeom>
              <a:blipFill>
                <a:blip r:embed="rId8"/>
                <a:stretch>
                  <a:fillRect t="-1538"/>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CA4EB723-2979-4BA8-82DF-853E5FBFBA5B}"/>
              </a:ext>
            </a:extLst>
          </p:cNvPr>
          <p:cNvGrpSpPr/>
          <p:nvPr/>
        </p:nvGrpSpPr>
        <p:grpSpPr>
          <a:xfrm>
            <a:off x="826044" y="2240192"/>
            <a:ext cx="2780774" cy="276999"/>
            <a:chOff x="160142" y="1188375"/>
            <a:chExt cx="2780774" cy="276999"/>
          </a:xfrm>
        </p:grpSpPr>
        <p:cxnSp>
          <p:nvCxnSpPr>
            <p:cNvPr id="41" name="Straight Connector 40">
              <a:extLst>
                <a:ext uri="{FF2B5EF4-FFF2-40B4-BE49-F238E27FC236}">
                  <a16:creationId xmlns:a16="http://schemas.microsoft.com/office/drawing/2014/main" id="{DE96C552-C192-4188-99B5-24C40CC65F02}"/>
                </a:ext>
              </a:extLst>
            </p:cNvPr>
            <p:cNvCxnSpPr/>
            <p:nvPr/>
          </p:nvCxnSpPr>
          <p:spPr>
            <a:xfrm>
              <a:off x="165708" y="1188375"/>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A92EB86-8820-4C5A-A02B-F833BB125CE6}"/>
                </a:ext>
              </a:extLst>
            </p:cNvPr>
            <p:cNvCxnSpPr>
              <a:cxnSpLocks/>
            </p:cNvCxnSpPr>
            <p:nvPr/>
          </p:nvCxnSpPr>
          <p:spPr>
            <a:xfrm flipH="1">
              <a:off x="160142" y="1456538"/>
              <a:ext cx="2780774"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3653AA3-5D0D-4D7D-AF46-408624321C0A}"/>
              </a:ext>
            </a:extLst>
          </p:cNvPr>
          <p:cNvGrpSpPr/>
          <p:nvPr/>
        </p:nvGrpSpPr>
        <p:grpSpPr>
          <a:xfrm>
            <a:off x="7827875" y="2231356"/>
            <a:ext cx="2780774" cy="276999"/>
            <a:chOff x="160142" y="1188375"/>
            <a:chExt cx="2780774" cy="276999"/>
          </a:xfrm>
        </p:grpSpPr>
        <p:cxnSp>
          <p:nvCxnSpPr>
            <p:cNvPr id="44" name="Straight Connector 43">
              <a:extLst>
                <a:ext uri="{FF2B5EF4-FFF2-40B4-BE49-F238E27FC236}">
                  <a16:creationId xmlns:a16="http://schemas.microsoft.com/office/drawing/2014/main" id="{E799A44D-FCEF-414A-8FD2-2687EB7B67EB}"/>
                </a:ext>
              </a:extLst>
            </p:cNvPr>
            <p:cNvCxnSpPr/>
            <p:nvPr/>
          </p:nvCxnSpPr>
          <p:spPr>
            <a:xfrm>
              <a:off x="165708" y="1188375"/>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EE0448-72E7-4677-B8F1-744D7956986D}"/>
                </a:ext>
              </a:extLst>
            </p:cNvPr>
            <p:cNvCxnSpPr>
              <a:cxnSpLocks/>
            </p:cNvCxnSpPr>
            <p:nvPr/>
          </p:nvCxnSpPr>
          <p:spPr>
            <a:xfrm flipH="1">
              <a:off x="160142" y="1456538"/>
              <a:ext cx="2780774"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008D78D-26CD-453C-819C-033B1D8A749C}"/>
                  </a:ext>
                </a:extLst>
              </p:cNvPr>
              <p:cNvSpPr txBox="1"/>
              <p:nvPr/>
            </p:nvSpPr>
            <p:spPr>
              <a:xfrm>
                <a:off x="0" y="6519619"/>
                <a:ext cx="6111240" cy="307777"/>
              </a:xfrm>
              <a:prstGeom prst="rect">
                <a:avLst/>
              </a:prstGeom>
              <a:noFill/>
            </p:spPr>
            <p:txBody>
              <a:bodyPr wrap="square">
                <a:spAutoFit/>
              </a:bodyPr>
              <a:lstStyle/>
              <a:p>
                <a14:m>
                  <m:oMath xmlns:m="http://schemas.openxmlformats.org/officeDocument/2006/math">
                    <m:r>
                      <a:rPr lang="en-US" sz="1400" i="1" smtClean="0">
                        <a:solidFill>
                          <a:srgbClr val="E4F4EA"/>
                        </a:solidFill>
                        <a:effectLst/>
                        <a:latin typeface="Cambria Math" panose="02040503050406030204" pitchFamily="18" charset="0"/>
                        <a:ea typeface="Times New Roman" panose="02020603050405020304" pitchFamily="18" charset="0"/>
                        <a:cs typeface="Helvetica" panose="020B0604020202020204" pitchFamily="34" charset="0"/>
                      </a:rPr>
                      <m:t>𝑤</m:t>
                    </m:r>
                  </m:oMath>
                </a14:m>
                <a:r>
                  <a:rPr lang="en-US" sz="14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14:m>
                  <m:oMath xmlns:m="http://schemas.openxmlformats.org/officeDocument/2006/math">
                    <m:r>
                      <a:rPr lang="en-US" sz="1400" i="1">
                        <a:solidFill>
                          <a:srgbClr val="E4F4EA"/>
                        </a:solidFill>
                        <a:latin typeface="Cambria Math" panose="02040503050406030204" pitchFamily="18" charset="0"/>
                        <a:ea typeface="Times New Roman" panose="02020603050405020304" pitchFamily="18" charset="0"/>
                        <a:cs typeface="Helvetica" panose="020B0604020202020204" pitchFamily="34" charset="0"/>
                      </a:rPr>
                      <m:t>𝑏</m:t>
                    </m:r>
                  </m:oMath>
                </a14:m>
                <a:r>
                  <a:rPr lang="en-US" sz="14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 trainable params</a:t>
                </a:r>
                <a:endParaRPr lang="ru-RU" sz="140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B008D78D-26CD-453C-819C-033B1D8A749C}"/>
                  </a:ext>
                </a:extLst>
              </p:cNvPr>
              <p:cNvSpPr txBox="1">
                <a:spLocks noRot="1" noChangeAspect="1" noMove="1" noResize="1" noEditPoints="1" noAdjustHandles="1" noChangeArrowheads="1" noChangeShapeType="1" noTextEdit="1"/>
              </p:cNvSpPr>
              <p:nvPr/>
            </p:nvSpPr>
            <p:spPr>
              <a:xfrm>
                <a:off x="0" y="6519619"/>
                <a:ext cx="6111240" cy="307777"/>
              </a:xfrm>
              <a:prstGeom prst="rect">
                <a:avLst/>
              </a:prstGeom>
              <a:blipFill>
                <a:blip r:embed="rId9"/>
                <a:stretch>
                  <a:fillRect t="-1961" b="-1960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665151A-6855-42C9-8CEA-93C8C7EE039D}"/>
              </a:ext>
            </a:extLst>
          </p:cNvPr>
          <p:cNvSpPr txBox="1"/>
          <p:nvPr/>
        </p:nvSpPr>
        <p:spPr>
          <a:xfrm>
            <a:off x="269330" y="1655402"/>
            <a:ext cx="2540000" cy="327077"/>
          </a:xfrm>
          <a:prstGeom prst="rect">
            <a:avLst/>
          </a:prstGeom>
          <a:noFill/>
        </p:spPr>
        <p:txBody>
          <a:bodyPr wrap="square">
            <a:spAutoFit/>
          </a:bodyPr>
          <a:lstStyle/>
          <a:p>
            <a:pPr marL="36000">
              <a:lnSpc>
                <a:spcPct val="120000"/>
              </a:lnSpc>
            </a:pPr>
            <a:r>
              <a:rPr lang="en-US" sz="1400">
                <a:solidFill>
                  <a:srgbClr val="E4F4EA"/>
                </a:solidFill>
                <a:latin typeface="Arial" panose="020B0604020202020204" pitchFamily="34" charset="0"/>
                <a:cs typeface="Arial" panose="020B0604020202020204" pitchFamily="34" charset="0"/>
              </a:rPr>
              <a:t>m (</a:t>
            </a:r>
            <a:r>
              <a:rPr lang="en-US" sz="1400" i="1">
                <a:solidFill>
                  <a:srgbClr val="E4F4EA"/>
                </a:solidFill>
                <a:latin typeface="Arial" panose="020B0604020202020204" pitchFamily="34" charset="0"/>
                <a:cs typeface="Arial" panose="020B0604020202020204" pitchFamily="34" charset="0"/>
              </a:rPr>
              <a:t>momentum</a:t>
            </a:r>
            <a:r>
              <a:rPr lang="en-US" sz="1400">
                <a:solidFill>
                  <a:srgbClr val="E4F4EA"/>
                </a:solidFill>
                <a:latin typeface="Arial" panose="020B0604020202020204" pitchFamily="34" charset="0"/>
                <a:cs typeface="Arial" panose="020B0604020202020204" pitchFamily="34" charset="0"/>
              </a:rPr>
              <a:t>) = 0.1</a:t>
            </a:r>
            <a:endParaRPr lang="ru-RU" sz="1400">
              <a:solidFill>
                <a:srgbClr val="E4F4E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04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194" name="Straight Connector 193">
            <a:extLst>
              <a:ext uri="{FF2B5EF4-FFF2-40B4-BE49-F238E27FC236}">
                <a16:creationId xmlns:a16="http://schemas.microsoft.com/office/drawing/2014/main" id="{584EA80F-0974-4A63-8A56-96B797F51E09}"/>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95" name="Rectangle: Rounded Corners 194">
            <a:extLst>
              <a:ext uri="{FF2B5EF4-FFF2-40B4-BE49-F238E27FC236}">
                <a16:creationId xmlns:a16="http://schemas.microsoft.com/office/drawing/2014/main" id="{3F832369-8220-4F4E-9800-F9034EF0C37E}"/>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196" name="Rectangle: Rounded Corners 195">
            <a:extLst>
              <a:ext uri="{FF2B5EF4-FFF2-40B4-BE49-F238E27FC236}">
                <a16:creationId xmlns:a16="http://schemas.microsoft.com/office/drawing/2014/main" id="{7CAF2544-4105-4A93-B2B3-3126E46C3386}"/>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197" name="Rectangle: Rounded Corners 196">
            <a:extLst>
              <a:ext uri="{FF2B5EF4-FFF2-40B4-BE49-F238E27FC236}">
                <a16:creationId xmlns:a16="http://schemas.microsoft.com/office/drawing/2014/main" id="{B7714782-348F-45DA-A8CC-7E22A4281587}"/>
              </a:ext>
            </a:extLst>
          </p:cNvPr>
          <p:cNvSpPr/>
          <p:nvPr/>
        </p:nvSpPr>
        <p:spPr>
          <a:xfrm>
            <a:off x="8243502" y="102927"/>
            <a:ext cx="3538654" cy="708836"/>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7" name="Slide Number Placeholder 6">
            <a:extLst>
              <a:ext uri="{FF2B5EF4-FFF2-40B4-BE49-F238E27FC236}">
                <a16:creationId xmlns:a16="http://schemas.microsoft.com/office/drawing/2014/main" id="{FE8B09A3-837D-4059-8E58-A2CDFED7DA5A}"/>
              </a:ext>
            </a:extLst>
          </p:cNvPr>
          <p:cNvSpPr>
            <a:spLocks noGrp="1"/>
          </p:cNvSpPr>
          <p:nvPr>
            <p:ph type="sldNum" sz="quarter" idx="12"/>
          </p:nvPr>
        </p:nvSpPr>
        <p:spPr>
          <a:xfrm>
            <a:off x="9448800" y="6484850"/>
            <a:ext cx="2743200" cy="365125"/>
          </a:xfrm>
        </p:spPr>
        <p:txBody>
          <a:bodyPr/>
          <a:lstStyle/>
          <a:p>
            <a:fld id="{7EB848B3-5A9D-49F2-96F2-3595919467AB}" type="slidenum">
              <a:rPr lang="ru-RU" smtClean="0"/>
              <a:t>18</a:t>
            </a:fld>
            <a:endParaRPr lang="ru-RU"/>
          </a:p>
        </p:txBody>
      </p:sp>
      <p:sp>
        <p:nvSpPr>
          <p:cNvPr id="199" name="TextBox 198">
            <a:extLst>
              <a:ext uri="{FF2B5EF4-FFF2-40B4-BE49-F238E27FC236}">
                <a16:creationId xmlns:a16="http://schemas.microsoft.com/office/drawing/2014/main" id="{5D1F0628-87CB-4B4D-AEEE-EDEE2E49F053}"/>
              </a:ext>
            </a:extLst>
          </p:cNvPr>
          <p:cNvSpPr txBox="1"/>
          <p:nvPr/>
        </p:nvSpPr>
        <p:spPr>
          <a:xfrm>
            <a:off x="936534" y="1536786"/>
            <a:ext cx="2540000" cy="400110"/>
          </a:xfrm>
          <a:prstGeom prst="rect">
            <a:avLst/>
          </a:prstGeom>
          <a:noFill/>
        </p:spPr>
        <p:txBody>
          <a:bodyPr wrap="square" rtlCol="0">
            <a:spAutoFit/>
          </a:bodyPr>
          <a:lstStyle/>
          <a:p>
            <a:r>
              <a:rPr lang="en-US" sz="2000" b="1" err="1">
                <a:solidFill>
                  <a:srgbClr val="D3F8FD"/>
                </a:solidFill>
                <a:latin typeface="Arial" panose="020B0604020202020204" pitchFamily="34" charset="0"/>
                <a:cs typeface="Arial" panose="020B0604020202020204" pitchFamily="34" charset="0"/>
              </a:rPr>
              <a:t>AdamW</a:t>
            </a:r>
            <a:endParaRPr lang="ru-RU" sz="2000" b="1">
              <a:solidFill>
                <a:srgbClr val="D3F8FD"/>
              </a:solidFill>
              <a:latin typeface="Arial" panose="020B0604020202020204" pitchFamily="34" charset="0"/>
              <a:cs typeface="Arial" panose="020B0604020202020204" pitchFamily="34" charset="0"/>
            </a:endParaRPr>
          </a:p>
        </p:txBody>
      </p:sp>
      <p:sp>
        <p:nvSpPr>
          <p:cNvPr id="200" name="TextBox 199">
            <a:extLst>
              <a:ext uri="{FF2B5EF4-FFF2-40B4-BE49-F238E27FC236}">
                <a16:creationId xmlns:a16="http://schemas.microsoft.com/office/drawing/2014/main" id="{9D1EE1C4-8D05-440B-BC25-35D91C9F1382}"/>
              </a:ext>
            </a:extLst>
          </p:cNvPr>
          <p:cNvSpPr txBox="1"/>
          <p:nvPr/>
        </p:nvSpPr>
        <p:spPr>
          <a:xfrm>
            <a:off x="1024592" y="2003238"/>
            <a:ext cx="2540000" cy="1102674"/>
          </a:xfrm>
          <a:prstGeom prst="rect">
            <a:avLst/>
          </a:prstGeom>
          <a:noFill/>
        </p:spPr>
        <p:txBody>
          <a:bodyPr wrap="square">
            <a:spAutoFit/>
          </a:bodyPr>
          <a:lstStyle/>
          <a:p>
            <a:pPr marL="216000" indent="-180000">
              <a:lnSpc>
                <a:spcPct val="120000"/>
              </a:lnSpc>
              <a:buFont typeface="Arial" panose="020B0604020202020204" pitchFamily="34" charset="0"/>
              <a:buChar char="•"/>
            </a:pPr>
            <a:r>
              <a:rPr lang="ru-RU" sz="1400" i="1">
                <a:solidFill>
                  <a:srgbClr val="E4F4EA"/>
                </a:solidFill>
                <a:effectLst/>
                <a:latin typeface="Arial" panose="020B0604020202020204" pitchFamily="34" charset="0"/>
                <a:ea typeface="Calibri" panose="020F0502020204030204" pitchFamily="34" charset="0"/>
                <a:cs typeface="Arial" panose="020B0604020202020204" pitchFamily="34" charset="0"/>
              </a:rPr>
              <a:t>λ</a:t>
            </a:r>
            <a:r>
              <a:rPr lang="en-US" sz="1400" i="1">
                <a:solidFill>
                  <a:srgbClr val="E4F4EA"/>
                </a:solidFill>
                <a:effectLst/>
                <a:latin typeface="Arial" panose="020B0604020202020204" pitchFamily="34" charset="0"/>
                <a:ea typeface="Calibri" panose="020F0502020204030204" pitchFamily="34" charset="0"/>
                <a:cs typeface="Arial" panose="020B0604020202020204" pitchFamily="34" charset="0"/>
              </a:rPr>
              <a:t> </a:t>
            </a:r>
            <a:r>
              <a:rPr lang="en-US" sz="140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en-US" sz="1400" i="1">
                <a:solidFill>
                  <a:srgbClr val="E4F4EA"/>
                </a:solidFill>
                <a:effectLst/>
                <a:latin typeface="Arial" panose="020B0604020202020204" pitchFamily="34" charset="0"/>
                <a:ea typeface="Calibri" panose="020F0502020204030204" pitchFamily="34" charset="0"/>
                <a:cs typeface="Arial" panose="020B0604020202020204" pitchFamily="34" charset="0"/>
              </a:rPr>
              <a:t>weight decay</a:t>
            </a:r>
            <a:r>
              <a:rPr lang="en-US" sz="1400">
                <a:solidFill>
                  <a:srgbClr val="E4F4EA"/>
                </a:solidFill>
                <a:effectLst/>
                <a:latin typeface="Arial" panose="020B0604020202020204" pitchFamily="34" charset="0"/>
                <a:ea typeface="Calibri" panose="020F0502020204030204" pitchFamily="34" charset="0"/>
                <a:cs typeface="Arial" panose="020B0604020202020204" pitchFamily="34" charset="0"/>
              </a:rPr>
              <a:t>) = 0.01, </a:t>
            </a:r>
          </a:p>
          <a:p>
            <a:pPr marL="216000" indent="-180000">
              <a:lnSpc>
                <a:spcPct val="120000"/>
              </a:lnSpc>
              <a:buFont typeface="Arial" panose="020B0604020202020204" pitchFamily="34" charset="0"/>
              <a:buChar char="•"/>
            </a:pPr>
            <a:r>
              <a:rPr lang="en-US" sz="1400">
                <a:solidFill>
                  <a:srgbClr val="E4F4EA"/>
                </a:solidFill>
                <a:effectLst/>
                <a:latin typeface="Arial" panose="020B0604020202020204" pitchFamily="34" charset="0"/>
                <a:ea typeface="Calibri" panose="020F0502020204030204" pitchFamily="34" charset="0"/>
                <a:cs typeface="Arial" panose="020B0604020202020204" pitchFamily="34" charset="0"/>
              </a:rPr>
              <a:t>f (</a:t>
            </a:r>
            <a:r>
              <a:rPr lang="en-US" sz="1400" i="1">
                <a:solidFill>
                  <a:srgbClr val="E4F4EA"/>
                </a:solidFill>
                <a:effectLst/>
                <a:latin typeface="Arial" panose="020B0604020202020204" pitchFamily="34" charset="0"/>
                <a:ea typeface="Calibri" panose="020F0502020204030204" pitchFamily="34" charset="0"/>
                <a:cs typeface="Arial" panose="020B0604020202020204" pitchFamily="34" charset="0"/>
              </a:rPr>
              <a:t>loss function</a:t>
            </a:r>
            <a:r>
              <a:rPr lang="en-US" sz="1400">
                <a:solidFill>
                  <a:srgbClr val="E4F4EA"/>
                </a:solidFill>
                <a:effectLst/>
                <a:latin typeface="Arial" panose="020B0604020202020204" pitchFamily="34" charset="0"/>
                <a:ea typeface="Calibri" panose="020F0502020204030204" pitchFamily="34" charset="0"/>
                <a:cs typeface="Arial" panose="020B0604020202020204" pitchFamily="34" charset="0"/>
              </a:rPr>
              <a:t>), </a:t>
            </a:r>
          </a:p>
          <a:p>
            <a:pPr marL="216000" indent="-180000">
              <a:lnSpc>
                <a:spcPct val="120000"/>
              </a:lnSpc>
              <a:buFont typeface="Arial" panose="020B0604020202020204" pitchFamily="34" charset="0"/>
              <a:buChar char="•"/>
            </a:pPr>
            <a:r>
              <a:rPr lang="ru-RU" sz="14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θ</a:t>
            </a:r>
            <a:r>
              <a:rPr lang="en-US" sz="14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05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en-US" sz="1400" i="1">
                <a:solidFill>
                  <a:srgbClr val="E4F4EA"/>
                </a:solidFill>
                <a:effectLst/>
                <a:latin typeface="Arial" panose="020B0604020202020204" pitchFamily="34" charset="0"/>
                <a:ea typeface="Calibri" panose="020F0502020204030204" pitchFamily="34" charset="0"/>
                <a:cs typeface="Arial" panose="020B0604020202020204" pitchFamily="34" charset="0"/>
              </a:rPr>
              <a:t>params</a:t>
            </a:r>
            <a:r>
              <a:rPr lang="en-US" sz="1400">
                <a:solidFill>
                  <a:srgbClr val="E4F4EA"/>
                </a:solidFill>
                <a:effectLst/>
                <a:latin typeface="Arial" panose="020B0604020202020204" pitchFamily="34" charset="0"/>
                <a:ea typeface="Calibri" panose="020F0502020204030204" pitchFamily="34" charset="0"/>
                <a:cs typeface="Arial" panose="020B0604020202020204" pitchFamily="34" charset="0"/>
              </a:rPr>
              <a:t>), </a:t>
            </a:r>
          </a:p>
          <a:p>
            <a:pPr marL="216000" indent="-180000">
              <a:lnSpc>
                <a:spcPct val="120000"/>
              </a:lnSpc>
              <a:buFont typeface="Arial" panose="020B0604020202020204" pitchFamily="34" charset="0"/>
              <a:buChar char="•"/>
            </a:pPr>
            <a:r>
              <a:rPr lang="ru-RU" sz="14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γ</a:t>
            </a:r>
            <a:r>
              <a:rPr lang="en-US" sz="14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4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4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learning rate</a:t>
            </a:r>
            <a:r>
              <a:rPr lang="en-US" sz="14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endParaRPr lang="ru-RU" sz="1400">
              <a:solidFill>
                <a:srgbClr val="E4F4EA"/>
              </a:solidFill>
              <a:latin typeface="Arial" panose="020B0604020202020204" pitchFamily="34" charset="0"/>
              <a:cs typeface="Arial" panose="020B0604020202020204" pitchFamily="34" charset="0"/>
            </a:endParaRPr>
          </a:p>
        </p:txBody>
      </p:sp>
      <p:sp>
        <p:nvSpPr>
          <p:cNvPr id="201" name="TextBox 200">
            <a:extLst>
              <a:ext uri="{FF2B5EF4-FFF2-40B4-BE49-F238E27FC236}">
                <a16:creationId xmlns:a16="http://schemas.microsoft.com/office/drawing/2014/main" id="{3297D523-6986-4B95-9586-462195B8F91D}"/>
              </a:ext>
            </a:extLst>
          </p:cNvPr>
          <p:cNvSpPr txBox="1"/>
          <p:nvPr/>
        </p:nvSpPr>
        <p:spPr>
          <a:xfrm>
            <a:off x="936534" y="3356832"/>
            <a:ext cx="3538654" cy="2811026"/>
          </a:xfrm>
          <a:prstGeom prst="rect">
            <a:avLst/>
          </a:prstGeom>
          <a:noFill/>
        </p:spPr>
        <p:txBody>
          <a:bodyPr wrap="square">
            <a:spAutoFit/>
          </a:bodyPr>
          <a:lstStyle/>
          <a:p>
            <a:pPr>
              <a:lnSpc>
                <a:spcPct val="110000"/>
              </a:lnSpc>
            </a:pP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for </a:t>
            </a:r>
            <a:r>
              <a:rPr lang="en-US" sz="16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 </a:t>
            </a:r>
            <a:r>
              <a:rPr lang="en-US" sz="1600">
                <a:solidFill>
                  <a:srgbClr val="E4F4EA"/>
                </a:solidFill>
                <a:effectLst/>
                <a:latin typeface="Arial" panose="020B0604020202020204" pitchFamily="34" charset="0"/>
                <a:ea typeface="Times New Roman" panose="02020603050405020304" pitchFamily="18" charset="0"/>
                <a:cs typeface="Arial" panose="020B0604020202020204" pitchFamily="34" charset="0"/>
              </a:rPr>
              <a:t>=1 </a:t>
            </a: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to</a:t>
            </a:r>
            <a:r>
              <a:rPr lang="en-US" sz="16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do </a:t>
            </a:r>
            <a:endParaRPr lang="ru-RU" sz="11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indent="449580">
              <a:lnSpc>
                <a:spcPct val="110000"/>
              </a:lnSpc>
            </a:pPr>
            <a:r>
              <a:rPr lang="en-US" sz="180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g</a:t>
            </a:r>
            <a:r>
              <a:rPr lang="en-US" sz="105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ru-RU"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θ</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f</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θ</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−1</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indent="449580">
              <a:lnSpc>
                <a:spcPct val="110000"/>
              </a:lnSpc>
            </a:pP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θ</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θ</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−1  </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ru-RU" sz="1800" i="1" spc="300"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γλθ</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−1</a:t>
            </a:r>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indent="449580">
              <a:lnSpc>
                <a:spcPct val="110000"/>
              </a:lnSpc>
            </a:pP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m</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β</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1</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m</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−1</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ru-RU" sz="1800" baseline="-250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(1−</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β</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1</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spc="3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g</a:t>
            </a:r>
            <a:r>
              <a:rPr lang="en-US" sz="105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indent="449580">
              <a:lnSpc>
                <a:spcPct val="110000"/>
              </a:lnSpc>
            </a:pP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v</a:t>
            </a:r>
            <a:r>
              <a:rPr lang="en-US" sz="105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β</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2</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ru-RU"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v</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−1</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ru-RU"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ru-RU" sz="1800" baseline="-250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(1−</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β</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2</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spc="3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g</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2</a:t>
            </a:r>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indent="449580">
              <a:lnSpc>
                <a:spcPct val="110000"/>
              </a:lnSpc>
            </a:pP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m</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m</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(1−</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β</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1</a:t>
            </a:r>
            <a:r>
              <a:rPr lang="en-US" sz="1800" i="1" baseline="30000">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indent="449580">
              <a:lnSpc>
                <a:spcPct val="110000"/>
              </a:lnSpc>
            </a:pPr>
            <a:r>
              <a:rPr lang="en-US" sz="180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v</a:t>
            </a:r>
            <a:r>
              <a:rPr lang="en-US" sz="105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v</a:t>
            </a:r>
            <a:r>
              <a:rPr lang="en-US" sz="105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(1−</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β</a:t>
            </a:r>
            <a:r>
              <a:rPr lang="en-US" sz="1050">
                <a:solidFill>
                  <a:srgbClr val="E4F4EA"/>
                </a:solidFill>
                <a:effectLst/>
                <a:latin typeface="Arial" panose="020B0604020202020204" pitchFamily="34" charset="0"/>
                <a:ea typeface="Times New Roman" panose="02020603050405020304" pitchFamily="18" charset="0"/>
                <a:cs typeface="Arial" panose="020B0604020202020204" pitchFamily="34" charset="0"/>
              </a:rPr>
              <a:t>2</a:t>
            </a:r>
            <a:r>
              <a:rPr lang="en-US" sz="1800" i="1" baseline="30000">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indent="449580">
              <a:lnSpc>
                <a:spcPct val="110000"/>
              </a:lnSpc>
            </a:pP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θ</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θ</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ru-RU" sz="1800" i="1" spc="300">
                <a:solidFill>
                  <a:srgbClr val="E4F4EA"/>
                </a:solidFill>
                <a:effectLst/>
                <a:latin typeface="Arial" panose="020B0604020202020204" pitchFamily="34" charset="0"/>
                <a:ea typeface="Times New Roman" panose="02020603050405020304" pitchFamily="18" charset="0"/>
                <a:cs typeface="Arial" panose="020B0604020202020204" pitchFamily="34" charset="0"/>
              </a:rPr>
              <a:t>γ</a:t>
            </a:r>
            <a:r>
              <a:rPr lang="en-US" sz="1800" i="1" spc="300">
                <a:solidFill>
                  <a:srgbClr val="E4F4EA"/>
                </a:solidFill>
                <a:effectLst/>
                <a:latin typeface="Arial" panose="020B0604020202020204" pitchFamily="34" charset="0"/>
                <a:ea typeface="Times New Roman" panose="02020603050405020304" pitchFamily="18" charset="0"/>
                <a:cs typeface="Arial" panose="020B0604020202020204" pitchFamily="34" charset="0"/>
              </a:rPr>
              <a:t>m</a:t>
            </a:r>
            <a:r>
              <a:rPr lang="en-US" sz="105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v</a:t>
            </a:r>
            <a:r>
              <a:rPr lang="en-US" sz="1050" i="1" err="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200">
                <a:solidFill>
                  <a:srgbClr val="E4F4EA"/>
                </a:solidFill>
                <a:effectLst/>
                <a:latin typeface="Arial" panose="020B0604020202020204" pitchFamily="34" charset="0"/>
                <a:ea typeface="Times New Roman" panose="02020603050405020304" pitchFamily="18" charset="0"/>
                <a:cs typeface="Arial" panose="020B0604020202020204" pitchFamily="34" charset="0"/>
              </a:rPr>
              <a:t>​​​       </a:t>
            </a:r>
            <a:r>
              <a:rPr lang="en-US" sz="1800" spc="3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r>
              <a:rPr lang="ru-RU" sz="18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ϵ</a:t>
            </a:r>
            <a:r>
              <a:rPr lang="en-US" sz="18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a:p>
            <a:pPr>
              <a:lnSpc>
                <a:spcPct val="110000"/>
              </a:lnSpc>
            </a:pPr>
            <a:r>
              <a:rPr lang="en-US" sz="16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return </a:t>
            </a:r>
            <a:r>
              <a:rPr lang="ru-RU" sz="1600" i="1">
                <a:solidFill>
                  <a:srgbClr val="E4F4EA"/>
                </a:solidFill>
                <a:effectLst/>
                <a:latin typeface="Arial" panose="020B0604020202020204" pitchFamily="34" charset="0"/>
                <a:ea typeface="Times New Roman" panose="02020603050405020304" pitchFamily="18" charset="0"/>
                <a:cs typeface="Arial" panose="020B0604020202020204" pitchFamily="34" charset="0"/>
              </a:rPr>
              <a:t>θ</a:t>
            </a:r>
            <a:r>
              <a:rPr lang="en-US" sz="1000" b="1">
                <a:solidFill>
                  <a:srgbClr val="E4F4EA"/>
                </a:solidFill>
                <a:effectLst/>
                <a:latin typeface="Arial" panose="020B0604020202020204" pitchFamily="34" charset="0"/>
                <a:ea typeface="Times New Roman" panose="02020603050405020304" pitchFamily="18" charset="0"/>
                <a:cs typeface="Arial" panose="020B0604020202020204" pitchFamily="34" charset="0"/>
              </a:rPr>
              <a:t>t</a:t>
            </a:r>
            <a:r>
              <a:rPr lang="en-US" sz="100">
                <a:solidFill>
                  <a:srgbClr val="E4F4EA"/>
                </a:solidFill>
                <a:effectLst/>
                <a:latin typeface="Arial" panose="020B0604020202020204" pitchFamily="34" charset="0"/>
                <a:ea typeface="Times New Roman" panose="02020603050405020304" pitchFamily="18" charset="0"/>
                <a:cs typeface="Arial" panose="020B0604020202020204" pitchFamily="34" charset="0"/>
              </a:rPr>
              <a:t>​​</a:t>
            </a:r>
            <a:endParaRPr lang="ru-RU" sz="1100">
              <a:solidFill>
                <a:srgbClr val="E4F4EA"/>
              </a:solidFill>
              <a:effectLst/>
              <a:latin typeface="Arial" panose="020B0604020202020204" pitchFamily="34" charset="0"/>
              <a:ea typeface="Calibri" panose="020F050202020403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02" name="TextBox 201">
                <a:extLst>
                  <a:ext uri="{FF2B5EF4-FFF2-40B4-BE49-F238E27FC236}">
                    <a16:creationId xmlns:a16="http://schemas.microsoft.com/office/drawing/2014/main" id="{176F0D70-5836-4246-8791-2BF1D40CEC79}"/>
                  </a:ext>
                </a:extLst>
              </p:cNvPr>
              <p:cNvSpPr txBox="1"/>
              <p:nvPr/>
            </p:nvSpPr>
            <p:spPr>
              <a:xfrm>
                <a:off x="6096000" y="2148092"/>
                <a:ext cx="4701012" cy="510845"/>
              </a:xfrm>
              <a:prstGeom prst="rect">
                <a:avLst/>
              </a:prstGeom>
              <a:noFill/>
            </p:spPr>
            <p:txBody>
              <a:bodyPr wrap="square">
                <a:spAutoFit/>
              </a:bodyPr>
              <a:lstStyle/>
              <a:p>
                <a:pPr>
                  <a:lnSpc>
                    <a:spcPct val="107000"/>
                  </a:lnSpc>
                  <a:spcAft>
                    <a:spcPts val="800"/>
                  </a:spcAft>
                </a:pPr>
                <a:r>
                  <a:rPr lang="ru-RU" sz="1800" i="1">
                    <a:solidFill>
                      <a:srgbClr val="E4F4EA"/>
                    </a:solidFill>
                    <a:effectLst/>
                    <a:latin typeface="Arial" panose="020B0604020202020204" pitchFamily="34" charset="0"/>
                    <a:ea typeface="Calibri" panose="020F0502020204030204" pitchFamily="34" charset="0"/>
                    <a:cs typeface="Arial" panose="020B0604020202020204" pitchFamily="34" charset="0"/>
                  </a:rPr>
                  <a:t>η</a:t>
                </a:r>
                <a:r>
                  <a:rPr lang="en-US" sz="1050" i="1">
                    <a:solidFill>
                      <a:srgbClr val="E4F4EA"/>
                    </a:solidFill>
                    <a:effectLst/>
                    <a:latin typeface="Arial" panose="020B0604020202020204" pitchFamily="34" charset="0"/>
                    <a:ea typeface="Calibri" panose="020F0502020204030204" pitchFamily="34" charset="0"/>
                    <a:cs typeface="Arial" panose="020B0604020202020204" pitchFamily="34" charset="0"/>
                  </a:rPr>
                  <a:t>t</a:t>
                </a:r>
                <a:r>
                  <a:rPr lang="en-US" sz="200">
                    <a:solidFill>
                      <a:srgbClr val="E4F4EA"/>
                    </a:solidFill>
                    <a:effectLst/>
                    <a:latin typeface="Arial" panose="020B0604020202020204" pitchFamily="34" charset="0"/>
                    <a:ea typeface="Calibri" panose="020F0502020204030204" pitchFamily="34" charset="0"/>
                    <a:cs typeface="Arial" panose="020B0604020202020204" pitchFamily="34" charset="0"/>
                  </a:rPr>
                  <a:t>​        </a:t>
                </a:r>
                <a:r>
                  <a:rPr lang="en-US" sz="1800" spc="30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ru-RU" sz="1800" i="1">
                    <a:solidFill>
                      <a:srgbClr val="E4F4EA"/>
                    </a:solidFill>
                    <a:effectLst/>
                    <a:latin typeface="Arial" panose="020B0604020202020204" pitchFamily="34" charset="0"/>
                    <a:ea typeface="Calibri" panose="020F0502020204030204" pitchFamily="34" charset="0"/>
                    <a:cs typeface="Arial" panose="020B0604020202020204" pitchFamily="34" charset="0"/>
                  </a:rPr>
                  <a:t>η</a:t>
                </a:r>
                <a:r>
                  <a:rPr lang="en-US" sz="1050" i="1">
                    <a:solidFill>
                      <a:srgbClr val="E4F4EA"/>
                    </a:solidFill>
                    <a:effectLst/>
                    <a:latin typeface="Arial" panose="020B0604020202020204" pitchFamily="34" charset="0"/>
                    <a:ea typeface="Calibri" panose="020F0502020204030204" pitchFamily="34" charset="0"/>
                    <a:cs typeface="Arial" panose="020B0604020202020204" pitchFamily="34" charset="0"/>
                  </a:rPr>
                  <a:t>min </a:t>
                </a:r>
                <a:r>
                  <a:rPr lang="en-US" sz="20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en-US" sz="1800">
                    <a:solidFill>
                      <a:srgbClr val="E4F4EA"/>
                    </a:solidFill>
                    <a:effectLst/>
                    <a:latin typeface="Arial" panose="020B0604020202020204" pitchFamily="34" charset="0"/>
                    <a:ea typeface="Calibri" panose="020F0502020204030204" pitchFamily="34" charset="0"/>
                    <a:cs typeface="Arial" panose="020B0604020202020204" pitchFamily="34" charset="0"/>
                  </a:rPr>
                  <a:t>+ </a:t>
                </a:r>
                <a14:m>
                  <m:oMath xmlns:m="http://schemas.openxmlformats.org/officeDocument/2006/math">
                    <m:f>
                      <m:fPr>
                        <m:ctrlPr>
                          <a:rPr lang="ru-RU" sz="1800" i="1" spc="300">
                            <a:solidFill>
                              <a:srgbClr val="E4F4EA"/>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spc="300">
                            <a:solidFill>
                              <a:srgbClr val="E4F4EA"/>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800" i="1" spc="300">
                            <a:solidFill>
                              <a:srgbClr val="E4F4EA"/>
                            </a:solidFill>
                            <a:effectLst/>
                            <a:latin typeface="Cambria Math" panose="02040503050406030204" pitchFamily="18" charset="0"/>
                            <a:ea typeface="Calibri" panose="020F0502020204030204" pitchFamily="34" charset="0"/>
                            <a:cs typeface="Times New Roman" panose="02020603050405020304" pitchFamily="18" charset="0"/>
                          </a:rPr>
                          <m:t>2</m:t>
                        </m:r>
                      </m:den>
                    </m:f>
                  </m:oMath>
                </a14:m>
                <a:r>
                  <a:rPr lang="en-US" sz="200" spc="30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en-US" sz="180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ru-RU" sz="1800" i="1">
                    <a:solidFill>
                      <a:srgbClr val="E4F4EA"/>
                    </a:solidFill>
                    <a:effectLst/>
                    <a:latin typeface="Arial" panose="020B0604020202020204" pitchFamily="34" charset="0"/>
                    <a:ea typeface="Calibri" panose="020F0502020204030204" pitchFamily="34" charset="0"/>
                    <a:cs typeface="Arial" panose="020B0604020202020204" pitchFamily="34" charset="0"/>
                  </a:rPr>
                  <a:t>η</a:t>
                </a:r>
                <a:r>
                  <a:rPr lang="en-US" sz="1050" i="1">
                    <a:solidFill>
                      <a:srgbClr val="E4F4EA"/>
                    </a:solidFill>
                    <a:effectLst/>
                    <a:latin typeface="Arial" panose="020B0604020202020204" pitchFamily="34" charset="0"/>
                    <a:ea typeface="Calibri" panose="020F0502020204030204" pitchFamily="34" charset="0"/>
                    <a:cs typeface="Arial" panose="020B0604020202020204" pitchFamily="34" charset="0"/>
                  </a:rPr>
                  <a:t>max</a:t>
                </a:r>
                <a:r>
                  <a:rPr lang="en-US" sz="200">
                    <a:solidFill>
                      <a:srgbClr val="E4F4EA"/>
                    </a:solidFill>
                    <a:effectLst/>
                    <a:latin typeface="Arial" panose="020B0604020202020204" pitchFamily="34" charset="0"/>
                    <a:ea typeface="Calibri" panose="020F0502020204030204" pitchFamily="34" charset="0"/>
                    <a:cs typeface="Arial" panose="020B0604020202020204" pitchFamily="34" charset="0"/>
                  </a:rPr>
                  <a:t>​       </a:t>
                </a:r>
                <a:r>
                  <a:rPr lang="en-US" sz="1800" spc="30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ru-RU" sz="1800" i="1">
                    <a:solidFill>
                      <a:srgbClr val="E4F4EA"/>
                    </a:solidFill>
                    <a:effectLst/>
                    <a:latin typeface="Arial" panose="020B0604020202020204" pitchFamily="34" charset="0"/>
                    <a:ea typeface="Calibri" panose="020F0502020204030204" pitchFamily="34" charset="0"/>
                    <a:cs typeface="Arial" panose="020B0604020202020204" pitchFamily="34" charset="0"/>
                  </a:rPr>
                  <a:t>η</a:t>
                </a:r>
                <a:r>
                  <a:rPr lang="en-US" sz="1050" i="1">
                    <a:solidFill>
                      <a:srgbClr val="E4F4EA"/>
                    </a:solidFill>
                    <a:effectLst/>
                    <a:latin typeface="Arial" panose="020B0604020202020204" pitchFamily="34" charset="0"/>
                    <a:ea typeface="Calibri" panose="020F0502020204030204" pitchFamily="34" charset="0"/>
                    <a:cs typeface="Arial" panose="020B0604020202020204" pitchFamily="34" charset="0"/>
                  </a:rPr>
                  <a:t>min</a:t>
                </a:r>
                <a:r>
                  <a:rPr lang="en-US" sz="20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en-US" sz="1800">
                    <a:solidFill>
                      <a:srgbClr val="E4F4EA"/>
                    </a:solidFill>
                    <a:effectLst/>
                    <a:latin typeface="Arial" panose="020B0604020202020204" pitchFamily="34" charset="0"/>
                    <a:ea typeface="Calibri" panose="020F0502020204030204" pitchFamily="34" charset="0"/>
                    <a:cs typeface="Arial" panose="020B0604020202020204" pitchFamily="34" charset="0"/>
                  </a:rPr>
                  <a:t>)(1+cos</a:t>
                </a:r>
                <a:r>
                  <a:rPr lang="en-US" sz="1800" spc="30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en-US" sz="1800" i="1" err="1">
                    <a:solidFill>
                      <a:srgbClr val="E4F4EA"/>
                    </a:solidFill>
                    <a:effectLst/>
                    <a:latin typeface="Arial" panose="020B0604020202020204" pitchFamily="34" charset="0"/>
                    <a:ea typeface="Calibri" panose="020F0502020204030204" pitchFamily="34" charset="0"/>
                    <a:cs typeface="Arial" panose="020B0604020202020204" pitchFamily="34" charset="0"/>
                  </a:rPr>
                  <a:t>T</a:t>
                </a:r>
                <a:r>
                  <a:rPr lang="en-US" sz="1050" i="1" err="1">
                    <a:solidFill>
                      <a:srgbClr val="E4F4EA"/>
                    </a:solidFill>
                    <a:effectLst/>
                    <a:latin typeface="Arial" panose="020B0604020202020204" pitchFamily="34" charset="0"/>
                    <a:ea typeface="Calibri" panose="020F0502020204030204" pitchFamily="34" charset="0"/>
                    <a:cs typeface="Arial" panose="020B0604020202020204" pitchFamily="34" charset="0"/>
                  </a:rPr>
                  <a:t>cur</a:t>
                </a:r>
                <a:r>
                  <a:rPr lang="en-US" sz="1800" i="1">
                    <a:solidFill>
                      <a:srgbClr val="E4F4EA"/>
                    </a:solidFill>
                    <a:effectLst/>
                    <a:latin typeface="Arial" panose="020B0604020202020204" pitchFamily="34" charset="0"/>
                    <a:ea typeface="Calibri" panose="020F0502020204030204" pitchFamily="34" charset="0"/>
                    <a:cs typeface="Arial" panose="020B0604020202020204" pitchFamily="34" charset="0"/>
                  </a:rPr>
                  <a:t> / </a:t>
                </a:r>
                <a:r>
                  <a:rPr lang="en-US" sz="1800" i="1" err="1">
                    <a:solidFill>
                      <a:srgbClr val="E4F4EA"/>
                    </a:solidFill>
                    <a:effectLst/>
                    <a:latin typeface="Arial" panose="020B0604020202020204" pitchFamily="34" charset="0"/>
                    <a:ea typeface="Calibri" panose="020F0502020204030204" pitchFamily="34" charset="0"/>
                    <a:cs typeface="Arial" panose="020B0604020202020204" pitchFamily="34" charset="0"/>
                  </a:rPr>
                  <a:t>T</a:t>
                </a:r>
                <a:r>
                  <a:rPr lang="en-US" sz="1050" i="1" err="1">
                    <a:solidFill>
                      <a:srgbClr val="E4F4EA"/>
                    </a:solidFill>
                    <a:effectLst/>
                    <a:latin typeface="Arial" panose="020B0604020202020204" pitchFamily="34" charset="0"/>
                    <a:ea typeface="Calibri" panose="020F0502020204030204" pitchFamily="34" charset="0"/>
                    <a:cs typeface="Arial" panose="020B0604020202020204" pitchFamily="34" charset="0"/>
                  </a:rPr>
                  <a:t>max</a:t>
                </a:r>
                <a:r>
                  <a:rPr lang="en-US" sz="200">
                    <a:solidFill>
                      <a:srgbClr val="E4F4EA"/>
                    </a:solidFill>
                    <a:effectLst/>
                    <a:latin typeface="Arial" panose="020B0604020202020204" pitchFamily="34" charset="0"/>
                    <a:ea typeface="Calibri" panose="020F0502020204030204" pitchFamily="34" charset="0"/>
                    <a:cs typeface="Arial" panose="020B0604020202020204" pitchFamily="34" charset="0"/>
                  </a:rPr>
                  <a:t>​ ​​*            </a:t>
                </a:r>
                <a:r>
                  <a:rPr lang="en-US" sz="900">
                    <a:solidFill>
                      <a:srgbClr val="E4F4EA"/>
                    </a:solidFill>
                    <a:effectLst/>
                    <a:latin typeface="Arial" panose="020B0604020202020204" pitchFamily="34" charset="0"/>
                    <a:ea typeface="Calibri" panose="020F0502020204030204" pitchFamily="34" charset="0"/>
                    <a:cs typeface="Arial" panose="020B0604020202020204" pitchFamily="34" charset="0"/>
                  </a:rPr>
                  <a:t>*</a:t>
                </a:r>
                <a:r>
                  <a:rPr lang="en-US" sz="200">
                    <a:solidFill>
                      <a:srgbClr val="E4F4EA"/>
                    </a:solidFill>
                    <a:effectLst/>
                    <a:latin typeface="Arial" panose="020B0604020202020204" pitchFamily="34" charset="0"/>
                    <a:ea typeface="Calibri" panose="020F0502020204030204" pitchFamily="34" charset="0"/>
                    <a:cs typeface="Arial" panose="020B0604020202020204" pitchFamily="34" charset="0"/>
                  </a:rPr>
                  <a:t>         </a:t>
                </a:r>
                <a:r>
                  <a:rPr lang="ru-RU" sz="1800" i="1">
                    <a:solidFill>
                      <a:srgbClr val="E4F4EA"/>
                    </a:solidFill>
                    <a:effectLst/>
                    <a:latin typeface="Arial" panose="020B0604020202020204" pitchFamily="34" charset="0"/>
                    <a:ea typeface="Calibri" panose="020F0502020204030204" pitchFamily="34" charset="0"/>
                    <a:cs typeface="Arial" panose="020B0604020202020204" pitchFamily="34" charset="0"/>
                  </a:rPr>
                  <a:t>π</a:t>
                </a:r>
                <a:r>
                  <a:rPr lang="en-US" sz="1800">
                    <a:solidFill>
                      <a:srgbClr val="E4F4EA"/>
                    </a:solidFill>
                    <a:effectLst/>
                    <a:latin typeface="Arial" panose="020B0604020202020204" pitchFamily="34" charset="0"/>
                    <a:ea typeface="Calibri" panose="020F0502020204030204" pitchFamily="34" charset="0"/>
                    <a:cs typeface="Arial" panose="020B0604020202020204" pitchFamily="34" charset="0"/>
                  </a:rPr>
                  <a:t>))</a:t>
                </a:r>
                <a:endParaRPr lang="ru-RU" sz="1200">
                  <a:solidFill>
                    <a:srgbClr val="E4F4EA"/>
                  </a:solidFill>
                  <a:effectLst/>
                  <a:latin typeface="Arial" panose="020B0604020202020204" pitchFamily="34" charset="0"/>
                  <a:ea typeface="Calibri" panose="020F0502020204030204" pitchFamily="34" charset="0"/>
                  <a:cs typeface="Arial" panose="020B0604020202020204" pitchFamily="34" charset="0"/>
                </a:endParaRPr>
              </a:p>
            </p:txBody>
          </p:sp>
        </mc:Choice>
        <mc:Fallback>
          <p:sp>
            <p:nvSpPr>
              <p:cNvPr id="202" name="TextBox 201">
                <a:extLst>
                  <a:ext uri="{FF2B5EF4-FFF2-40B4-BE49-F238E27FC236}">
                    <a16:creationId xmlns:a16="http://schemas.microsoft.com/office/drawing/2014/main" id="{176F0D70-5836-4246-8791-2BF1D40CEC79}"/>
                  </a:ext>
                </a:extLst>
              </p:cNvPr>
              <p:cNvSpPr txBox="1">
                <a:spLocks noRot="1" noChangeAspect="1" noMove="1" noResize="1" noEditPoints="1" noAdjustHandles="1" noChangeArrowheads="1" noChangeShapeType="1" noTextEdit="1"/>
              </p:cNvSpPr>
              <p:nvPr/>
            </p:nvSpPr>
            <p:spPr>
              <a:xfrm>
                <a:off x="6096000" y="2148092"/>
                <a:ext cx="4701012" cy="510845"/>
              </a:xfrm>
              <a:prstGeom prst="rect">
                <a:avLst/>
              </a:prstGeom>
              <a:blipFill>
                <a:blip r:embed="rId2"/>
                <a:stretch>
                  <a:fillRect l="-1038" b="-5952"/>
                </a:stretch>
              </a:blipFill>
            </p:spPr>
            <p:txBody>
              <a:bodyPr/>
              <a:lstStyle/>
              <a:p>
                <a:r>
                  <a:rPr lang="ru-RU">
                    <a:noFill/>
                  </a:rPr>
                  <a:t> </a:t>
                </a:r>
              </a:p>
            </p:txBody>
          </p:sp>
        </mc:Fallback>
      </mc:AlternateContent>
      <p:sp>
        <p:nvSpPr>
          <p:cNvPr id="203" name="TextBox 202">
            <a:extLst>
              <a:ext uri="{FF2B5EF4-FFF2-40B4-BE49-F238E27FC236}">
                <a16:creationId xmlns:a16="http://schemas.microsoft.com/office/drawing/2014/main" id="{A6097B29-D1D2-4691-B4A2-51AB776EF369}"/>
              </a:ext>
            </a:extLst>
          </p:cNvPr>
          <p:cNvSpPr txBox="1"/>
          <p:nvPr/>
        </p:nvSpPr>
        <p:spPr>
          <a:xfrm>
            <a:off x="6096000" y="1534528"/>
            <a:ext cx="2780774" cy="400110"/>
          </a:xfrm>
          <a:prstGeom prst="rect">
            <a:avLst/>
          </a:prstGeom>
          <a:noFill/>
        </p:spPr>
        <p:txBody>
          <a:bodyPr wrap="square" rtlCol="0">
            <a:spAutoFit/>
          </a:bodyPr>
          <a:lstStyle/>
          <a:p>
            <a:r>
              <a:rPr lang="en-GB" sz="2000" b="1" err="1">
                <a:solidFill>
                  <a:srgbClr val="D3F8FD"/>
                </a:solidFill>
                <a:latin typeface="Arial" panose="020B0604020202020204" pitchFamily="34" charset="0"/>
                <a:cs typeface="Arial" panose="020B0604020202020204" pitchFamily="34" charset="0"/>
              </a:rPr>
              <a:t>CosineAnnealingLR</a:t>
            </a:r>
            <a:endParaRPr lang="ru-RU" sz="2000" b="1">
              <a:solidFill>
                <a:srgbClr val="D3F8FD"/>
              </a:solidFill>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1A526D62-31AB-40C7-A4F2-71295552506A}"/>
              </a:ext>
            </a:extLst>
          </p:cNvPr>
          <p:cNvSpPr/>
          <p:nvPr/>
        </p:nvSpPr>
        <p:spPr>
          <a:xfrm>
            <a:off x="6806867" y="3182695"/>
            <a:ext cx="3321804" cy="1851723"/>
          </a:xfrm>
          <a:custGeom>
            <a:avLst/>
            <a:gdLst>
              <a:gd name="connsiteX0" fmla="*/ 0 w 2906486"/>
              <a:gd name="connsiteY0" fmla="*/ 0 h 1885950"/>
              <a:gd name="connsiteX1" fmla="*/ 542925 w 2906486"/>
              <a:gd name="connsiteY1" fmla="*/ 167367 h 1885950"/>
              <a:gd name="connsiteX2" fmla="*/ 1343025 w 2906486"/>
              <a:gd name="connsiteY2" fmla="*/ 857250 h 1885950"/>
              <a:gd name="connsiteX3" fmla="*/ 1959429 w 2906486"/>
              <a:gd name="connsiteY3" fmla="*/ 1473653 h 1885950"/>
              <a:gd name="connsiteX4" fmla="*/ 2408464 w 2906486"/>
              <a:gd name="connsiteY4" fmla="*/ 1771650 h 1885950"/>
              <a:gd name="connsiteX5" fmla="*/ 2906486 w 2906486"/>
              <a:gd name="connsiteY5" fmla="*/ 1885950 h 1885950"/>
              <a:gd name="connsiteX6" fmla="*/ 2906486 w 2906486"/>
              <a:gd name="connsiteY6" fmla="*/ 1885950 h 1885950"/>
              <a:gd name="connsiteX7" fmla="*/ 2898321 w 2906486"/>
              <a:gd name="connsiteY7" fmla="*/ 188595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6486" h="1885950">
                <a:moveTo>
                  <a:pt x="0" y="0"/>
                </a:moveTo>
                <a:cubicBezTo>
                  <a:pt x="159544" y="12246"/>
                  <a:pt x="319088" y="24492"/>
                  <a:pt x="542925" y="167367"/>
                </a:cubicBezTo>
                <a:cubicBezTo>
                  <a:pt x="766762" y="310242"/>
                  <a:pt x="1106941" y="639536"/>
                  <a:pt x="1343025" y="857250"/>
                </a:cubicBezTo>
                <a:cubicBezTo>
                  <a:pt x="1579109" y="1074964"/>
                  <a:pt x="1781856" y="1321253"/>
                  <a:pt x="1959429" y="1473653"/>
                </a:cubicBezTo>
                <a:cubicBezTo>
                  <a:pt x="2137002" y="1626053"/>
                  <a:pt x="2250621" y="1702934"/>
                  <a:pt x="2408464" y="1771650"/>
                </a:cubicBezTo>
                <a:cubicBezTo>
                  <a:pt x="2566307" y="1840366"/>
                  <a:pt x="2906486" y="1885950"/>
                  <a:pt x="2906486" y="1885950"/>
                </a:cubicBezTo>
                <a:lnTo>
                  <a:pt x="2906486" y="1885950"/>
                </a:lnTo>
                <a:lnTo>
                  <a:pt x="2898321" y="1885950"/>
                </a:lnTo>
              </a:path>
            </a:pathLst>
          </a:custGeom>
          <a:noFill/>
          <a:ln w="28575">
            <a:solidFill>
              <a:srgbClr val="44BF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0" name="Straight Connector 19">
            <a:extLst>
              <a:ext uri="{FF2B5EF4-FFF2-40B4-BE49-F238E27FC236}">
                <a16:creationId xmlns:a16="http://schemas.microsoft.com/office/drawing/2014/main" id="{F66DBF27-5EE9-4096-B496-A6878953C680}"/>
              </a:ext>
            </a:extLst>
          </p:cNvPr>
          <p:cNvCxnSpPr>
            <a:cxnSpLocks/>
          </p:cNvCxnSpPr>
          <p:nvPr/>
        </p:nvCxnSpPr>
        <p:spPr>
          <a:xfrm>
            <a:off x="6433448" y="3062080"/>
            <a:ext cx="0" cy="21837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16CA81A-7914-413D-9D8C-9AF074BADC5F}"/>
              </a:ext>
            </a:extLst>
          </p:cNvPr>
          <p:cNvCxnSpPr>
            <a:cxnSpLocks/>
          </p:cNvCxnSpPr>
          <p:nvPr/>
        </p:nvCxnSpPr>
        <p:spPr>
          <a:xfrm flipH="1">
            <a:off x="6424982" y="5248839"/>
            <a:ext cx="41735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6319C5-28D1-4DF6-9BE6-ED08B6B74B64}"/>
              </a:ext>
            </a:extLst>
          </p:cNvPr>
          <p:cNvSpPr txBox="1"/>
          <p:nvPr/>
        </p:nvSpPr>
        <p:spPr>
          <a:xfrm>
            <a:off x="9884037" y="5249770"/>
            <a:ext cx="489683" cy="276999"/>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step</a:t>
            </a:r>
            <a:endParaRPr lang="ru-RU" sz="1200">
              <a:solidFill>
                <a:schemeClr val="bg1"/>
              </a:solidFill>
              <a:latin typeface="Arial" panose="020B0604020202020204" pitchFamily="34" charset="0"/>
              <a:cs typeface="Arial" panose="020B0604020202020204" pitchFamily="34" charset="0"/>
            </a:endParaRPr>
          </a:p>
        </p:txBody>
      </p:sp>
      <p:sp>
        <p:nvSpPr>
          <p:cNvPr id="206" name="TextBox 205">
            <a:extLst>
              <a:ext uri="{FF2B5EF4-FFF2-40B4-BE49-F238E27FC236}">
                <a16:creationId xmlns:a16="http://schemas.microsoft.com/office/drawing/2014/main" id="{B44F59E6-CCB0-483F-AD45-63D893E2BCD1}"/>
              </a:ext>
            </a:extLst>
          </p:cNvPr>
          <p:cNvSpPr txBox="1"/>
          <p:nvPr/>
        </p:nvSpPr>
        <p:spPr>
          <a:xfrm rot="16200000">
            <a:off x="5758012" y="3373551"/>
            <a:ext cx="1073874" cy="276999"/>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learning rate</a:t>
            </a:r>
            <a:endParaRPr lang="ru-RU" sz="1200">
              <a:solidFill>
                <a:schemeClr val="bg1"/>
              </a:solidFill>
              <a:latin typeface="Arial" panose="020B0604020202020204" pitchFamily="34" charset="0"/>
              <a:cs typeface="Arial" panose="020B0604020202020204" pitchFamily="34" charset="0"/>
            </a:endParaRPr>
          </a:p>
        </p:txBody>
      </p:sp>
      <p:grpSp>
        <p:nvGrpSpPr>
          <p:cNvPr id="214" name="Group 213">
            <a:extLst>
              <a:ext uri="{FF2B5EF4-FFF2-40B4-BE49-F238E27FC236}">
                <a16:creationId xmlns:a16="http://schemas.microsoft.com/office/drawing/2014/main" id="{CB07D8DA-D221-45EB-97A2-170326B2AFE2}"/>
              </a:ext>
            </a:extLst>
          </p:cNvPr>
          <p:cNvGrpSpPr/>
          <p:nvPr/>
        </p:nvGrpSpPr>
        <p:grpSpPr>
          <a:xfrm>
            <a:off x="6096000" y="1646858"/>
            <a:ext cx="2780774" cy="276999"/>
            <a:chOff x="160142" y="1188375"/>
            <a:chExt cx="2780774" cy="276999"/>
          </a:xfrm>
        </p:grpSpPr>
        <p:cxnSp>
          <p:nvCxnSpPr>
            <p:cNvPr id="215" name="Straight Connector 214">
              <a:extLst>
                <a:ext uri="{FF2B5EF4-FFF2-40B4-BE49-F238E27FC236}">
                  <a16:creationId xmlns:a16="http://schemas.microsoft.com/office/drawing/2014/main" id="{0D83359D-56AD-4E3F-9633-7929B01B370A}"/>
                </a:ext>
              </a:extLst>
            </p:cNvPr>
            <p:cNvCxnSpPr/>
            <p:nvPr/>
          </p:nvCxnSpPr>
          <p:spPr>
            <a:xfrm>
              <a:off x="165708" y="1188375"/>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1FE30A9-CF01-4B54-A8C7-1BDD31EB9984}"/>
                </a:ext>
              </a:extLst>
            </p:cNvPr>
            <p:cNvCxnSpPr>
              <a:cxnSpLocks/>
            </p:cNvCxnSpPr>
            <p:nvPr/>
          </p:nvCxnSpPr>
          <p:spPr>
            <a:xfrm flipH="1">
              <a:off x="160142" y="1456538"/>
              <a:ext cx="2780774"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5647BD2E-2196-4A5F-94D0-A0E5B00DF3D4}"/>
              </a:ext>
            </a:extLst>
          </p:cNvPr>
          <p:cNvGrpSpPr/>
          <p:nvPr/>
        </p:nvGrpSpPr>
        <p:grpSpPr>
          <a:xfrm>
            <a:off x="936534" y="1646858"/>
            <a:ext cx="2780774" cy="276999"/>
            <a:chOff x="160142" y="1188375"/>
            <a:chExt cx="2780774" cy="276999"/>
          </a:xfrm>
        </p:grpSpPr>
        <p:cxnSp>
          <p:nvCxnSpPr>
            <p:cNvPr id="221" name="Straight Connector 220">
              <a:extLst>
                <a:ext uri="{FF2B5EF4-FFF2-40B4-BE49-F238E27FC236}">
                  <a16:creationId xmlns:a16="http://schemas.microsoft.com/office/drawing/2014/main" id="{F1C2E409-B87E-4F7A-A58A-885C0CDD0F55}"/>
                </a:ext>
              </a:extLst>
            </p:cNvPr>
            <p:cNvCxnSpPr/>
            <p:nvPr/>
          </p:nvCxnSpPr>
          <p:spPr>
            <a:xfrm>
              <a:off x="165708" y="1188375"/>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3961403-DAF6-469E-A648-05F70F77683F}"/>
                </a:ext>
              </a:extLst>
            </p:cNvPr>
            <p:cNvCxnSpPr>
              <a:cxnSpLocks/>
            </p:cNvCxnSpPr>
            <p:nvPr/>
          </p:nvCxnSpPr>
          <p:spPr>
            <a:xfrm flipH="1">
              <a:off x="160142" y="1456538"/>
              <a:ext cx="2780774"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0140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0D774D85-F232-4D8F-BD82-52DE856BA86C}"/>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B2C1996A-508A-417C-A49D-7DC4BE118B45}"/>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63" name="Rectangle: Rounded Corners 62">
            <a:extLst>
              <a:ext uri="{FF2B5EF4-FFF2-40B4-BE49-F238E27FC236}">
                <a16:creationId xmlns:a16="http://schemas.microsoft.com/office/drawing/2014/main" id="{0B1AB6FB-E982-4046-BF1D-F91ED43D0E25}"/>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64" name="Rectangle: Rounded Corners 63">
            <a:extLst>
              <a:ext uri="{FF2B5EF4-FFF2-40B4-BE49-F238E27FC236}">
                <a16:creationId xmlns:a16="http://schemas.microsoft.com/office/drawing/2014/main" id="{F876C2EE-AC7E-46A4-B44D-5995F4610083}"/>
              </a:ext>
            </a:extLst>
          </p:cNvPr>
          <p:cNvSpPr/>
          <p:nvPr/>
        </p:nvSpPr>
        <p:spPr>
          <a:xfrm>
            <a:off x="8243502" y="102927"/>
            <a:ext cx="3538654" cy="708836"/>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657EB0B1-8AAA-4906-B056-48FC3C08D346}"/>
              </a:ext>
            </a:extLst>
          </p:cNvPr>
          <p:cNvSpPr>
            <a:spLocks noGrp="1"/>
          </p:cNvSpPr>
          <p:nvPr>
            <p:ph type="sldNum" sz="quarter" idx="12"/>
          </p:nvPr>
        </p:nvSpPr>
        <p:spPr>
          <a:xfrm>
            <a:off x="9448800" y="6498864"/>
            <a:ext cx="2743200" cy="365125"/>
          </a:xfrm>
        </p:spPr>
        <p:txBody>
          <a:bodyPr/>
          <a:lstStyle/>
          <a:p>
            <a:fld id="{7EB848B3-5A9D-49F2-96F2-3595919467AB}" type="slidenum">
              <a:rPr lang="ru-RU" smtClean="0"/>
              <a:t>19</a:t>
            </a:fld>
            <a:endParaRPr lang="ru-RU"/>
          </a:p>
        </p:txBody>
      </p:sp>
      <p:sp>
        <p:nvSpPr>
          <p:cNvPr id="75" name="TextBox 74">
            <a:extLst>
              <a:ext uri="{FF2B5EF4-FFF2-40B4-BE49-F238E27FC236}">
                <a16:creationId xmlns:a16="http://schemas.microsoft.com/office/drawing/2014/main" id="{C94C6058-1242-4625-87D1-1D682F16511B}"/>
              </a:ext>
            </a:extLst>
          </p:cNvPr>
          <p:cNvSpPr txBox="1"/>
          <p:nvPr/>
        </p:nvSpPr>
        <p:spPr>
          <a:xfrm>
            <a:off x="8026651" y="1081440"/>
            <a:ext cx="2668025" cy="584775"/>
          </a:xfrm>
          <a:prstGeom prst="rect">
            <a:avLst/>
          </a:prstGeom>
          <a:noFill/>
        </p:spPr>
        <p:txBody>
          <a:bodyPr wrap="square">
            <a:spAutoFit/>
          </a:bodyPr>
          <a:lstStyle/>
          <a:p>
            <a:r>
              <a:rPr lang="en-US" sz="3200" b="1">
                <a:solidFill>
                  <a:srgbClr val="D3F8FD"/>
                </a:solidFill>
              </a:rPr>
              <a:t>Final Model</a:t>
            </a:r>
            <a:endParaRPr lang="ru-RU" sz="3200" b="1">
              <a:solidFill>
                <a:srgbClr val="D3F8FD"/>
              </a:solidFill>
            </a:endParaRPr>
          </a:p>
        </p:txBody>
      </p:sp>
      <p:grpSp>
        <p:nvGrpSpPr>
          <p:cNvPr id="9" name="Group 26">
            <a:extLst>
              <a:ext uri="{FF2B5EF4-FFF2-40B4-BE49-F238E27FC236}">
                <a16:creationId xmlns:a16="http://schemas.microsoft.com/office/drawing/2014/main" id="{9AEE51DD-DFB0-11A6-6284-252DDAB7206A}"/>
              </a:ext>
            </a:extLst>
          </p:cNvPr>
          <p:cNvGrpSpPr/>
          <p:nvPr/>
        </p:nvGrpSpPr>
        <p:grpSpPr>
          <a:xfrm>
            <a:off x="1062784" y="1864035"/>
            <a:ext cx="9611041" cy="4635879"/>
            <a:chOff x="4528144" y="2972243"/>
            <a:chExt cx="7151916" cy="3396923"/>
          </a:xfrm>
        </p:grpSpPr>
        <p:sp>
          <p:nvSpPr>
            <p:cNvPr id="4" name="Rectangle: Rounded Corners 27">
              <a:extLst>
                <a:ext uri="{FF2B5EF4-FFF2-40B4-BE49-F238E27FC236}">
                  <a16:creationId xmlns:a16="http://schemas.microsoft.com/office/drawing/2014/main" id="{0CD1029F-246F-3132-3787-B17ED5169668}"/>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Rectangle: Rounded Corners 28">
              <a:extLst>
                <a:ext uri="{FF2B5EF4-FFF2-40B4-BE49-F238E27FC236}">
                  <a16:creationId xmlns:a16="http://schemas.microsoft.com/office/drawing/2014/main" id="{41E0BE60-93A9-6B14-52F7-780BFC3E8CEE}"/>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29">
              <a:extLst>
                <a:ext uri="{FF2B5EF4-FFF2-40B4-BE49-F238E27FC236}">
                  <a16:creationId xmlns:a16="http://schemas.microsoft.com/office/drawing/2014/main" id="{BC155570-CEBA-E7CA-66F6-A5D0828EBDB9}"/>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Rounded Corners 30">
              <a:extLst>
                <a:ext uri="{FF2B5EF4-FFF2-40B4-BE49-F238E27FC236}">
                  <a16:creationId xmlns:a16="http://schemas.microsoft.com/office/drawing/2014/main" id="{87E9883C-5A92-620E-263A-A3CE63521F87}"/>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2" name="Рисунок 1" descr="Изображение выглядит как снимок экрана, текст, График, диаграмма&#10;&#10;Автоматически созданное описание">
            <a:extLst>
              <a:ext uri="{FF2B5EF4-FFF2-40B4-BE49-F238E27FC236}">
                <a16:creationId xmlns:a16="http://schemas.microsoft.com/office/drawing/2014/main" id="{77B6CA95-EB77-82C7-6379-E7F9AD5334E7}"/>
              </a:ext>
            </a:extLst>
          </p:cNvPr>
          <p:cNvPicPr>
            <a:picLocks noChangeAspect="1"/>
          </p:cNvPicPr>
          <p:nvPr/>
        </p:nvPicPr>
        <p:blipFill>
          <a:blip r:embed="rId2"/>
          <a:stretch>
            <a:fillRect/>
          </a:stretch>
        </p:blipFill>
        <p:spPr>
          <a:xfrm>
            <a:off x="1653654" y="2142688"/>
            <a:ext cx="8395647" cy="4107995"/>
          </a:xfrm>
          <a:prstGeom prst="rect">
            <a:avLst/>
          </a:prstGeom>
        </p:spPr>
      </p:pic>
    </p:spTree>
    <p:extLst>
      <p:ext uri="{BB962C8B-B14F-4D97-AF65-F5344CB8AC3E}">
        <p14:creationId xmlns:p14="http://schemas.microsoft.com/office/powerpoint/2010/main" val="2279595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Data description</a:t>
            </a:r>
            <a:endParaRPr lang="ru-RU">
              <a:gradFill flip="none" rotWithShape="1">
                <a:gsLst>
                  <a:gs pos="0">
                    <a:srgbClr val="8ACDA3"/>
                  </a:gs>
                  <a:gs pos="37000">
                    <a:srgbClr val="55C2BD"/>
                  </a:gs>
                  <a:gs pos="77000">
                    <a:srgbClr val="0BB5DF"/>
                  </a:gs>
                </a:gsLst>
                <a:lin ang="0" scaled="1"/>
                <a:tileRect/>
              </a:gradFill>
            </a:endParaRPr>
          </a:p>
        </p:txBody>
      </p:sp>
      <p:sp>
        <p:nvSpPr>
          <p:cNvPr id="4" name="Content Placeholder 2">
            <a:extLst>
              <a:ext uri="{FF2B5EF4-FFF2-40B4-BE49-F238E27FC236}">
                <a16:creationId xmlns:a16="http://schemas.microsoft.com/office/drawing/2014/main" id="{2C7980E2-E1EB-4E9D-847D-AFB5CB8944B5}"/>
              </a:ext>
            </a:extLst>
          </p:cNvPr>
          <p:cNvSpPr txBox="1">
            <a:spLocks/>
          </p:cNvSpPr>
          <p:nvPr/>
        </p:nvSpPr>
        <p:spPr>
          <a:xfrm>
            <a:off x="530802" y="1267012"/>
            <a:ext cx="11130396" cy="30412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D3F8FD"/>
                </a:solidFill>
                <a:latin typeface="Arial" panose="020B0604020202020204" pitchFamily="34" charset="0"/>
                <a:cs typeface="Arial" panose="020B0604020202020204" pitchFamily="34" charset="0"/>
              </a:rPr>
              <a:t>The </a:t>
            </a:r>
            <a:r>
              <a:rPr lang="en-US" sz="2000" b="1" err="1">
                <a:solidFill>
                  <a:srgbClr val="D3F8FD"/>
                </a:solidFill>
                <a:latin typeface="Arial" panose="020B0604020202020204" pitchFamily="34" charset="0"/>
                <a:cs typeface="Arial" panose="020B0604020202020204" pitchFamily="34" charset="0"/>
              </a:rPr>
              <a:t>TMDb</a:t>
            </a:r>
            <a:r>
              <a:rPr lang="en-US" sz="2000" b="1">
                <a:solidFill>
                  <a:srgbClr val="D3F8FD"/>
                </a:solidFill>
                <a:latin typeface="Arial" panose="020B0604020202020204" pitchFamily="34" charset="0"/>
                <a:cs typeface="Arial" panose="020B0604020202020204" pitchFamily="34" charset="0"/>
              </a:rPr>
              <a:t> (The Movie Database) </a:t>
            </a:r>
            <a:r>
              <a:rPr lang="en-US" sz="2000">
                <a:solidFill>
                  <a:srgbClr val="D3F8FD"/>
                </a:solidFill>
                <a:latin typeface="Arial" panose="020B0604020202020204" pitchFamily="34" charset="0"/>
                <a:cs typeface="Arial" panose="020B0604020202020204" pitchFamily="34" charset="0"/>
              </a:rPr>
              <a:t>is a comprehensive movie database that provides information about movies, including details like titles, ratings, release dates, revenue, genres, and much more.</a:t>
            </a:r>
          </a:p>
          <a:p>
            <a:r>
              <a:rPr lang="en-US" sz="2000">
                <a:solidFill>
                  <a:srgbClr val="D3F8FD"/>
                </a:solidFill>
                <a:latin typeface="Arial" panose="020B0604020202020204" pitchFamily="34" charset="0"/>
                <a:cs typeface="Arial" panose="020B0604020202020204" pitchFamily="34" charset="0"/>
              </a:rPr>
              <a:t>Contains data for 930,000 movies from </a:t>
            </a:r>
            <a:r>
              <a:rPr lang="en-US" sz="2000" err="1">
                <a:solidFill>
                  <a:srgbClr val="D3F8FD"/>
                </a:solidFill>
                <a:latin typeface="Arial" panose="020B0604020202020204" pitchFamily="34" charset="0"/>
                <a:cs typeface="Arial" panose="020B0604020202020204" pitchFamily="34" charset="0"/>
              </a:rPr>
              <a:t>TMDb</a:t>
            </a:r>
            <a:r>
              <a:rPr lang="en-US" sz="2000">
                <a:solidFill>
                  <a:srgbClr val="D3F8FD"/>
                </a:solidFill>
                <a:latin typeface="Arial" panose="020B0604020202020204" pitchFamily="34" charset="0"/>
                <a:cs typeface="Arial" panose="020B0604020202020204" pitchFamily="34" charset="0"/>
              </a:rPr>
              <a:t> database</a:t>
            </a:r>
          </a:p>
          <a:p>
            <a:r>
              <a:rPr lang="en-US" sz="2000">
                <a:solidFill>
                  <a:srgbClr val="D3F8FD"/>
                </a:solidFill>
                <a:latin typeface="Arial" panose="020B0604020202020204" pitchFamily="34" charset="0"/>
                <a:cs typeface="Arial" panose="020B0604020202020204" pitchFamily="34" charset="0"/>
              </a:rPr>
              <a:t>The data was collected in October 2023</a:t>
            </a:r>
          </a:p>
          <a:p>
            <a:pPr marL="0" indent="0">
              <a:buNone/>
            </a:pPr>
            <a:endParaRPr lang="en-US" sz="2400">
              <a:solidFill>
                <a:schemeClr val="bg1"/>
              </a:solidFill>
              <a:latin typeface="Arial" panose="020B0604020202020204" pitchFamily="34" charset="0"/>
              <a:cs typeface="Arial" panose="020B0604020202020204" pitchFamily="34" charset="0"/>
            </a:endParaRPr>
          </a:p>
          <a:p>
            <a:pPr marL="0" indent="0">
              <a:buNone/>
            </a:pPr>
            <a:r>
              <a:rPr lang="en-US" sz="2400" b="1">
                <a:solidFill>
                  <a:srgbClr val="44BFC5"/>
                </a:solidFill>
                <a:latin typeface="Arial" panose="020B0604020202020204" pitchFamily="34" charset="0"/>
                <a:cs typeface="Arial" panose="020B0604020202020204" pitchFamily="34" charset="0"/>
              </a:rPr>
              <a:t>Variables:</a:t>
            </a:r>
          </a:p>
        </p:txBody>
      </p:sp>
      <p:graphicFrame>
        <p:nvGraphicFramePr>
          <p:cNvPr id="5" name="Table 5">
            <a:extLst>
              <a:ext uri="{FF2B5EF4-FFF2-40B4-BE49-F238E27FC236}">
                <a16:creationId xmlns:a16="http://schemas.microsoft.com/office/drawing/2014/main" id="{583C0080-B1D3-4CAA-B323-A8A61A866440}"/>
              </a:ext>
            </a:extLst>
          </p:cNvPr>
          <p:cNvGraphicFramePr>
            <a:graphicFrameLocks noGrp="1"/>
          </p:cNvGraphicFramePr>
          <p:nvPr>
            <p:extLst>
              <p:ext uri="{D42A27DB-BD31-4B8C-83A1-F6EECF244321}">
                <p14:modId xmlns:p14="http://schemas.microsoft.com/office/powerpoint/2010/main" val="4111807593"/>
              </p:ext>
            </p:extLst>
          </p:nvPr>
        </p:nvGraphicFramePr>
        <p:xfrm>
          <a:off x="696000" y="3935906"/>
          <a:ext cx="10800000" cy="2592000"/>
        </p:xfrm>
        <a:graphic>
          <a:graphicData uri="http://schemas.openxmlformats.org/drawingml/2006/table">
            <a:tbl>
              <a:tblPr firstRow="1" bandRow="1">
                <a:tableStyleId>{5C22544A-7EE6-4342-B048-85BDC9FD1C3A}</a:tableStyleId>
              </a:tblPr>
              <a:tblGrid>
                <a:gridCol w="2700000">
                  <a:extLst>
                    <a:ext uri="{9D8B030D-6E8A-4147-A177-3AD203B41FA5}">
                      <a16:colId xmlns:a16="http://schemas.microsoft.com/office/drawing/2014/main" val="3368244574"/>
                    </a:ext>
                  </a:extLst>
                </a:gridCol>
                <a:gridCol w="2700000">
                  <a:extLst>
                    <a:ext uri="{9D8B030D-6E8A-4147-A177-3AD203B41FA5}">
                      <a16:colId xmlns:a16="http://schemas.microsoft.com/office/drawing/2014/main" val="1249719527"/>
                    </a:ext>
                  </a:extLst>
                </a:gridCol>
                <a:gridCol w="2700000">
                  <a:extLst>
                    <a:ext uri="{9D8B030D-6E8A-4147-A177-3AD203B41FA5}">
                      <a16:colId xmlns:a16="http://schemas.microsoft.com/office/drawing/2014/main" val="636604194"/>
                    </a:ext>
                  </a:extLst>
                </a:gridCol>
                <a:gridCol w="2700000">
                  <a:extLst>
                    <a:ext uri="{9D8B030D-6E8A-4147-A177-3AD203B41FA5}">
                      <a16:colId xmlns:a16="http://schemas.microsoft.com/office/drawing/2014/main" val="3775550791"/>
                    </a:ext>
                  </a:extLst>
                </a:gridCol>
              </a:tblGrid>
              <a:tr h="432000">
                <a:tc>
                  <a:txBody>
                    <a:bodyPr/>
                    <a:lstStyle/>
                    <a:p>
                      <a:pPr algn="ctr"/>
                      <a:r>
                        <a:rPr lang="en-US" sz="1800" b="0">
                          <a:solidFill>
                            <a:srgbClr val="E4F4EA"/>
                          </a:solidFill>
                          <a:latin typeface="Arial" panose="020B0604020202020204" pitchFamily="34" charset="0"/>
                          <a:cs typeface="Arial" panose="020B0604020202020204" pitchFamily="34" charset="0"/>
                        </a:rPr>
                        <a:t>id</a:t>
                      </a:r>
                      <a:endParaRPr lang="ru-RU" sz="1800" b="0">
                        <a:solidFill>
                          <a:srgbClr val="E4F4EA"/>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0">
                          <a:solidFill>
                            <a:srgbClr val="E4F4EA"/>
                          </a:solidFill>
                          <a:latin typeface="Arial" panose="020B0604020202020204" pitchFamily="34" charset="0"/>
                          <a:cs typeface="Arial" panose="020B0604020202020204" pitchFamily="34" charset="0"/>
                        </a:rPr>
                        <a:t>revenue</a:t>
                      </a:r>
                      <a:endParaRPr lang="ru-RU" sz="1800" b="0">
                        <a:solidFill>
                          <a:srgbClr val="E4F4EA"/>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0" err="1">
                          <a:solidFill>
                            <a:srgbClr val="E4F4EA"/>
                          </a:solidFill>
                          <a:latin typeface="Arial" panose="020B0604020202020204" pitchFamily="34" charset="0"/>
                          <a:cs typeface="Arial" panose="020B0604020202020204" pitchFamily="34" charset="0"/>
                        </a:rPr>
                        <a:t>imdb_id</a:t>
                      </a:r>
                      <a:endParaRPr lang="ru-RU" sz="1800" b="0">
                        <a:solidFill>
                          <a:srgbClr val="E4F4EA"/>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0">
                          <a:solidFill>
                            <a:srgbClr val="E4F4EA"/>
                          </a:solidFill>
                          <a:latin typeface="Arial" panose="020B0604020202020204" pitchFamily="34" charset="0"/>
                          <a:cs typeface="Arial" panose="020B0604020202020204" pitchFamily="34" charset="0"/>
                        </a:rPr>
                        <a:t>tagline</a:t>
                      </a:r>
                      <a:endParaRPr lang="ru-RU" sz="1800" b="0">
                        <a:solidFill>
                          <a:srgbClr val="E4F4EA"/>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4751318"/>
                  </a:ext>
                </a:extLst>
              </a:tr>
              <a:tr h="432000">
                <a:tc>
                  <a:txBody>
                    <a:bodyPr/>
                    <a:lstStyle/>
                    <a:p>
                      <a:pPr algn="ctr"/>
                      <a:r>
                        <a:rPr lang="en-US" sz="1800" b="0">
                          <a:solidFill>
                            <a:srgbClr val="E4F4EA"/>
                          </a:solidFill>
                          <a:latin typeface="Arial" panose="020B0604020202020204" pitchFamily="34" charset="0"/>
                          <a:cs typeface="Arial" panose="020B0604020202020204" pitchFamily="34" charset="0"/>
                        </a:rPr>
                        <a:t>title</a:t>
                      </a:r>
                      <a:endParaRPr lang="ru-RU" sz="1800" b="0">
                        <a:solidFill>
                          <a:srgbClr val="E4F4EA"/>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rgbClr val="E4F4EA"/>
                          </a:solidFill>
                          <a:latin typeface="Arial" panose="020B0604020202020204" pitchFamily="34" charset="0"/>
                          <a:cs typeface="Arial" panose="020B0604020202020204" pitchFamily="34" charset="0"/>
                        </a:rPr>
                        <a:t>runtime</a:t>
                      </a:r>
                      <a:endParaRPr lang="ru-RU" sz="1800" b="0">
                        <a:solidFill>
                          <a:srgbClr val="E4F4EA"/>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err="1">
                          <a:solidFill>
                            <a:srgbClr val="E4F4EA"/>
                          </a:solidFill>
                          <a:latin typeface="Arial" panose="020B0604020202020204" pitchFamily="34" charset="0"/>
                          <a:cs typeface="Arial" panose="020B0604020202020204" pitchFamily="34" charset="0"/>
                        </a:rPr>
                        <a:t>original_language</a:t>
                      </a:r>
                      <a:endParaRPr lang="ru-RU" sz="1800" b="0">
                        <a:solidFill>
                          <a:srgbClr val="E4F4EA"/>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rgbClr val="E4F4EA"/>
                          </a:solidFill>
                          <a:latin typeface="Arial" panose="020B0604020202020204" pitchFamily="34" charset="0"/>
                          <a:cs typeface="Arial" panose="020B0604020202020204" pitchFamily="34" charset="0"/>
                        </a:rPr>
                        <a:t>genres</a:t>
                      </a:r>
                      <a:endParaRPr lang="ru-RU" sz="1800" b="0">
                        <a:solidFill>
                          <a:srgbClr val="E4F4EA"/>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2703257"/>
                  </a:ext>
                </a:extLst>
              </a:tr>
              <a:tr h="432000">
                <a:tc>
                  <a:txBody>
                    <a:bodyPr/>
                    <a:lstStyle/>
                    <a:p>
                      <a:pPr algn="ctr"/>
                      <a:r>
                        <a:rPr lang="en-US" sz="1800" b="0" err="1">
                          <a:solidFill>
                            <a:srgbClr val="E4F4EA"/>
                          </a:solidFill>
                          <a:latin typeface="Arial" panose="020B0604020202020204" pitchFamily="34" charset="0"/>
                          <a:cs typeface="Arial" panose="020B0604020202020204" pitchFamily="34" charset="0"/>
                        </a:rPr>
                        <a:t>vote_average</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rgbClr val="E4F4EA"/>
                          </a:solidFill>
                          <a:latin typeface="Arial" panose="020B0604020202020204" pitchFamily="34" charset="0"/>
                          <a:cs typeface="Arial" panose="020B0604020202020204" pitchFamily="34" charset="0"/>
                        </a:rPr>
                        <a:t>adult</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err="1">
                          <a:solidFill>
                            <a:srgbClr val="E4F4EA"/>
                          </a:solidFill>
                          <a:latin typeface="Arial" panose="020B0604020202020204" pitchFamily="34" charset="0"/>
                          <a:cs typeface="Arial" panose="020B0604020202020204" pitchFamily="34" charset="0"/>
                        </a:rPr>
                        <a:t>original_title</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err="1">
                          <a:solidFill>
                            <a:srgbClr val="E4F4EA"/>
                          </a:solidFill>
                          <a:latin typeface="Arial" panose="020B0604020202020204" pitchFamily="34" charset="0"/>
                          <a:cs typeface="Arial" panose="020B0604020202020204" pitchFamily="34" charset="0"/>
                        </a:rPr>
                        <a:t>production_companies</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5861949"/>
                  </a:ext>
                </a:extLst>
              </a:tr>
              <a:tr h="432000">
                <a:tc>
                  <a:txBody>
                    <a:bodyPr/>
                    <a:lstStyle/>
                    <a:p>
                      <a:pPr algn="ctr"/>
                      <a:r>
                        <a:rPr lang="en-US" sz="1800" b="0" err="1">
                          <a:solidFill>
                            <a:srgbClr val="E4F4EA"/>
                          </a:solidFill>
                          <a:latin typeface="Arial" panose="020B0604020202020204" pitchFamily="34" charset="0"/>
                          <a:cs typeface="Arial" panose="020B0604020202020204" pitchFamily="34" charset="0"/>
                        </a:rPr>
                        <a:t>vote_count</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err="1">
                          <a:solidFill>
                            <a:srgbClr val="E4F4EA"/>
                          </a:solidFill>
                          <a:latin typeface="Arial" panose="020B0604020202020204" pitchFamily="34" charset="0"/>
                          <a:cs typeface="Arial" panose="020B0604020202020204" pitchFamily="34" charset="0"/>
                        </a:rPr>
                        <a:t>backdrop_path</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rgbClr val="E4F4EA"/>
                          </a:solidFill>
                          <a:latin typeface="Arial" panose="020B0604020202020204" pitchFamily="34" charset="0"/>
                          <a:cs typeface="Arial" panose="020B0604020202020204" pitchFamily="34" charset="0"/>
                        </a:rPr>
                        <a:t>overview</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err="1">
                          <a:solidFill>
                            <a:srgbClr val="E4F4EA"/>
                          </a:solidFill>
                          <a:latin typeface="Arial" panose="020B0604020202020204" pitchFamily="34" charset="0"/>
                          <a:cs typeface="Arial" panose="020B0604020202020204" pitchFamily="34" charset="0"/>
                        </a:rPr>
                        <a:t>production_countries</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0387337"/>
                  </a:ext>
                </a:extLst>
              </a:tr>
              <a:tr h="432000">
                <a:tc>
                  <a:txBody>
                    <a:bodyPr/>
                    <a:lstStyle/>
                    <a:p>
                      <a:pPr algn="ctr"/>
                      <a:r>
                        <a:rPr lang="en-US" sz="1800" b="0">
                          <a:solidFill>
                            <a:srgbClr val="E4F4EA"/>
                          </a:solidFill>
                          <a:latin typeface="Arial" panose="020B0604020202020204" pitchFamily="34" charset="0"/>
                          <a:cs typeface="Arial" panose="020B0604020202020204" pitchFamily="34" charset="0"/>
                        </a:rPr>
                        <a:t>status</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rgbClr val="E4F4EA"/>
                          </a:solidFill>
                          <a:latin typeface="Arial" panose="020B0604020202020204" pitchFamily="34" charset="0"/>
                          <a:cs typeface="Arial" panose="020B0604020202020204" pitchFamily="34" charset="0"/>
                        </a:rPr>
                        <a:t>budget</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rgbClr val="E4F4EA"/>
                          </a:solidFill>
                          <a:latin typeface="Arial" panose="020B0604020202020204" pitchFamily="34" charset="0"/>
                          <a:cs typeface="Arial" panose="020B0604020202020204" pitchFamily="34" charset="0"/>
                        </a:rPr>
                        <a:t>popularity</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err="1">
                          <a:solidFill>
                            <a:srgbClr val="E4F4EA"/>
                          </a:solidFill>
                          <a:latin typeface="Arial" panose="020B0604020202020204" pitchFamily="34" charset="0"/>
                          <a:cs typeface="Arial" panose="020B0604020202020204" pitchFamily="34" charset="0"/>
                        </a:rPr>
                        <a:t>spoken_languages</a:t>
                      </a:r>
                      <a:r>
                        <a:rPr lang="en-US" sz="1800" b="0">
                          <a:solidFill>
                            <a:srgbClr val="E4F4EA"/>
                          </a:solidFill>
                          <a:latin typeface="Arial" panose="020B0604020202020204" pitchFamily="34" charset="0"/>
                          <a:cs typeface="Arial" panose="020B0604020202020204" pitchFamily="34" charset="0"/>
                        </a:rPr>
                        <a:t> </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2855521"/>
                  </a:ext>
                </a:extLst>
              </a:tr>
              <a:tr h="432000">
                <a:tc>
                  <a:txBody>
                    <a:bodyPr/>
                    <a:lstStyle/>
                    <a:p>
                      <a:pPr algn="ctr"/>
                      <a:r>
                        <a:rPr lang="en-US" sz="1800" b="0" err="1">
                          <a:solidFill>
                            <a:srgbClr val="E4F4EA"/>
                          </a:solidFill>
                          <a:latin typeface="Arial" panose="020B0604020202020204" pitchFamily="34" charset="0"/>
                          <a:cs typeface="Arial" panose="020B0604020202020204" pitchFamily="34" charset="0"/>
                        </a:rPr>
                        <a:t>release_date</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a:solidFill>
                            <a:srgbClr val="E4F4EA"/>
                          </a:solidFill>
                          <a:latin typeface="Arial" panose="020B0604020202020204" pitchFamily="34" charset="0"/>
                          <a:cs typeface="Arial" panose="020B0604020202020204" pitchFamily="34" charset="0"/>
                        </a:rPr>
                        <a:t>homepage</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0" err="1">
                          <a:solidFill>
                            <a:srgbClr val="E4F4EA"/>
                          </a:solidFill>
                          <a:latin typeface="Arial" panose="020B0604020202020204" pitchFamily="34" charset="0"/>
                          <a:cs typeface="Arial" panose="020B0604020202020204" pitchFamily="34" charset="0"/>
                        </a:rPr>
                        <a:t>poster_path</a:t>
                      </a: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ru-RU" sz="1800" b="0">
                        <a:solidFill>
                          <a:srgbClr val="E4F4EA"/>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1358243"/>
                  </a:ext>
                </a:extLst>
              </a:tr>
            </a:tbl>
          </a:graphicData>
        </a:graphic>
      </p:graphicFrame>
      <p:sp>
        <p:nvSpPr>
          <p:cNvPr id="6" name="Slide Number Placeholder 5">
            <a:extLst>
              <a:ext uri="{FF2B5EF4-FFF2-40B4-BE49-F238E27FC236}">
                <a16:creationId xmlns:a16="http://schemas.microsoft.com/office/drawing/2014/main" id="{C82F0ED3-120A-4501-AFAD-1BE3E9632CEE}"/>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2</a:t>
            </a:fld>
            <a:endParaRPr lang="ru-RU"/>
          </a:p>
        </p:txBody>
      </p:sp>
    </p:spTree>
    <p:extLst>
      <p:ext uri="{BB962C8B-B14F-4D97-AF65-F5344CB8AC3E}">
        <p14:creationId xmlns:p14="http://schemas.microsoft.com/office/powerpoint/2010/main" val="331377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F1F23E2-862B-49D1-986E-F3C6150F62D3}"/>
              </a:ext>
            </a:extLst>
          </p:cNvPr>
          <p:cNvGraphicFramePr>
            <a:graphicFrameLocks noGrp="1"/>
          </p:cNvGraphicFramePr>
          <p:nvPr>
            <p:extLst>
              <p:ext uri="{D42A27DB-BD31-4B8C-83A1-F6EECF244321}">
                <p14:modId xmlns:p14="http://schemas.microsoft.com/office/powerpoint/2010/main" val="1433050315"/>
              </p:ext>
            </p:extLst>
          </p:nvPr>
        </p:nvGraphicFramePr>
        <p:xfrm>
          <a:off x="565626" y="2422330"/>
          <a:ext cx="4680000" cy="3564000"/>
        </p:xfrm>
        <a:graphic>
          <a:graphicData uri="http://schemas.openxmlformats.org/drawingml/2006/table">
            <a:tbl>
              <a:tblPr firstRow="1" bandRow="1">
                <a:tableStyleId>{5C22544A-7EE6-4342-B048-85BDC9FD1C3A}</a:tableStyleId>
              </a:tblPr>
              <a:tblGrid>
                <a:gridCol w="1548000">
                  <a:extLst>
                    <a:ext uri="{9D8B030D-6E8A-4147-A177-3AD203B41FA5}">
                      <a16:colId xmlns:a16="http://schemas.microsoft.com/office/drawing/2014/main" val="2340232260"/>
                    </a:ext>
                  </a:extLst>
                </a:gridCol>
                <a:gridCol w="3132000">
                  <a:extLst>
                    <a:ext uri="{9D8B030D-6E8A-4147-A177-3AD203B41FA5}">
                      <a16:colId xmlns:a16="http://schemas.microsoft.com/office/drawing/2014/main" val="924900041"/>
                    </a:ext>
                  </a:extLst>
                </a:gridCol>
              </a:tblGrid>
              <a:tr h="576000">
                <a:tc gridSpan="2">
                  <a:txBody>
                    <a:bodyPr/>
                    <a:lstStyle/>
                    <a:p>
                      <a:r>
                        <a:rPr lang="en-US" sz="2400" b="1" dirty="0">
                          <a:solidFill>
                            <a:srgbClr val="D3F8FD"/>
                          </a:solidFill>
                          <a:latin typeface="Arial"/>
                          <a:cs typeface="Arial"/>
                        </a:rPr>
                        <a:t>Final Model</a:t>
                      </a:r>
                      <a:endParaRPr lang="ru-RU" sz="2400" b="1" dirty="0">
                        <a:solidFill>
                          <a:srgbClr val="D3F8FD"/>
                        </a:solidFill>
                        <a:latin typeface="Arial"/>
                        <a:cs typeface="Arial"/>
                      </a:endParaRPr>
                    </a:p>
                  </a:txBody>
                  <a:tcPr anchor="ctr">
                    <a:lnL w="12700" cmpd="sng">
                      <a:noFill/>
                    </a:lnL>
                    <a:lnR w="12700" cmpd="sng">
                      <a:noFill/>
                    </a:lnR>
                    <a:lnT w="12700" cmpd="sng">
                      <a:noFill/>
                    </a:lnT>
                    <a:lnB w="28575" cap="flat" cmpd="sng" algn="ctr">
                      <a:solidFill>
                        <a:srgbClr val="44BFC5"/>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ru-RU">
                        <a:solidFill>
                          <a:srgbClr val="D3F8FD"/>
                        </a:solidFill>
                      </a:endParaRPr>
                    </a:p>
                  </a:txBody>
                  <a:tcPr>
                    <a:noFill/>
                  </a:tcPr>
                </a:tc>
                <a:extLst>
                  <a:ext uri="{0D108BD9-81ED-4DB2-BD59-A6C34878D82A}">
                    <a16:rowId xmlns:a16="http://schemas.microsoft.com/office/drawing/2014/main" val="895849399"/>
                  </a:ext>
                </a:extLst>
              </a:tr>
              <a:tr h="612000">
                <a:tc>
                  <a:txBody>
                    <a:bodyPr/>
                    <a:lstStyle/>
                    <a:p>
                      <a:pPr marL="143510" marR="0" lvl="1" indent="0" algn="l" defTabSz="914400" rtl="0" eaLnBrk="1" fontAlgn="auto" latinLnBrk="0" hangingPunct="1">
                        <a:lnSpc>
                          <a:spcPct val="100000"/>
                        </a:lnSpc>
                        <a:spcBef>
                          <a:spcPts val="0"/>
                        </a:spcBef>
                        <a:spcAft>
                          <a:spcPts val="0"/>
                        </a:spcAft>
                        <a:buClrTx/>
                        <a:buSzTx/>
                        <a:buFontTx/>
                        <a:buNone/>
                        <a:tabLst/>
                        <a:defRPr/>
                      </a:pPr>
                      <a:r>
                        <a:rPr lang="en-GB" sz="1600" b="1" dirty="0">
                          <a:solidFill>
                            <a:schemeClr val="bg1"/>
                          </a:solidFill>
                        </a:rPr>
                        <a:t>Architecture</a:t>
                      </a:r>
                      <a:endParaRPr lang="ru-RU" sz="1600" b="1" dirty="0">
                        <a:solidFill>
                          <a:schemeClr val="bg1"/>
                        </a:solidFill>
                      </a:endParaRPr>
                    </a:p>
                  </a:txBody>
                  <a:tcPr anchor="ctr">
                    <a:lnL w="12700" cmpd="sng">
                      <a:noFill/>
                    </a:lnL>
                    <a:lnR w="12700" cmpd="sng">
                      <a:noFill/>
                    </a:lnR>
                    <a:lnT w="28575" cap="flat" cmpd="sng" algn="ctr">
                      <a:solidFill>
                        <a:srgbClr val="44BFC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rPr>
                        <a:t>2 layers (128 neurons) + </a:t>
                      </a:r>
                      <a:r>
                        <a:rPr lang="en-GB" sz="1600" b="0" dirty="0" err="1">
                          <a:solidFill>
                            <a:schemeClr val="bg1"/>
                          </a:solidFill>
                        </a:rPr>
                        <a:t>batchnorm</a:t>
                      </a:r>
                      <a:r>
                        <a:rPr lang="en-US" sz="1600" b="0" dirty="0">
                          <a:solidFill>
                            <a:schemeClr val="bg1"/>
                          </a:solidFill>
                        </a:rPr>
                        <a:t> + (64 neurons) + </a:t>
                      </a:r>
                      <a:r>
                        <a:rPr lang="en-US" sz="1600" b="0" dirty="0" err="1">
                          <a:solidFill>
                            <a:schemeClr val="bg1"/>
                          </a:solidFill>
                        </a:rPr>
                        <a:t>batchnorm</a:t>
                      </a:r>
                      <a:endParaRPr lang="ru-RU" sz="1600" b="0" dirty="0">
                        <a:solidFill>
                          <a:schemeClr val="bg1"/>
                        </a:solidFill>
                      </a:endParaRPr>
                    </a:p>
                  </a:txBody>
                  <a:tcPr anchor="ctr">
                    <a:lnL w="12700" cmpd="sng">
                      <a:noFill/>
                    </a:lnL>
                    <a:lnR w="12700" cmpd="sng">
                      <a:noFill/>
                    </a:lnR>
                    <a:lnT w="28575" cap="flat" cmpd="sng" algn="ctr">
                      <a:solidFill>
                        <a:srgbClr val="44BFC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25705963"/>
                  </a:ext>
                </a:extLst>
              </a:tr>
              <a:tr h="396000">
                <a:tc>
                  <a:txBody>
                    <a:bodyPr/>
                    <a:lstStyle/>
                    <a:p>
                      <a:pPr marL="143510" marR="0" lvl="1" indent="0" algn="l" defTabSz="914400" rtl="0" eaLnBrk="1" fontAlgn="auto" latinLnBrk="0" hangingPunct="1">
                        <a:lnSpc>
                          <a:spcPct val="100000"/>
                        </a:lnSpc>
                        <a:spcBef>
                          <a:spcPts val="0"/>
                        </a:spcBef>
                        <a:spcAft>
                          <a:spcPts val="0"/>
                        </a:spcAft>
                        <a:buClrTx/>
                        <a:buSzTx/>
                        <a:buFontTx/>
                        <a:buNone/>
                        <a:tabLst/>
                        <a:defRPr/>
                      </a:pPr>
                      <a:r>
                        <a:rPr lang="en-GB" sz="1600" b="1" dirty="0">
                          <a:solidFill>
                            <a:schemeClr val="bg1"/>
                          </a:solidFill>
                        </a:rPr>
                        <a:t>Optimizer</a:t>
                      </a:r>
                      <a:endParaRPr lang="ru-RU" sz="16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600" err="1">
                          <a:solidFill>
                            <a:schemeClr val="bg1"/>
                          </a:solidFill>
                        </a:rPr>
                        <a:t>AdamW</a:t>
                      </a:r>
                      <a:endParaRPr lang="ru-RU" sz="160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0632783"/>
                  </a:ext>
                </a:extLst>
              </a:tr>
              <a:tr h="396000">
                <a:tc>
                  <a:txBody>
                    <a:bodyPr/>
                    <a:lstStyle/>
                    <a:p>
                      <a:pPr marL="143510" lvl="1" algn="l"/>
                      <a:r>
                        <a:rPr lang="en-US" sz="1600" b="1" dirty="0">
                          <a:solidFill>
                            <a:schemeClr val="bg1"/>
                          </a:solidFill>
                        </a:rPr>
                        <a:t>Learning Rate</a:t>
                      </a:r>
                      <a:endParaRPr lang="ru-RU" sz="16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600" b="0" dirty="0">
                          <a:solidFill>
                            <a:schemeClr val="bg1"/>
                          </a:solidFill>
                        </a:rPr>
                        <a:t>1e-3</a:t>
                      </a:r>
                      <a:endParaRPr lang="ru-RU"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4896099"/>
                  </a:ext>
                </a:extLst>
              </a:tr>
              <a:tr h="396000">
                <a:tc>
                  <a:txBody>
                    <a:bodyPr/>
                    <a:lstStyle/>
                    <a:p>
                      <a:pPr marL="143510" marR="0" lvl="1"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Scheduler</a:t>
                      </a:r>
                      <a:endParaRPr lang="ru-RU" sz="16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err="1">
                          <a:solidFill>
                            <a:schemeClr val="bg1"/>
                          </a:solidFill>
                        </a:rPr>
                        <a:t>CosineAnnealingLR</a:t>
                      </a:r>
                      <a:endParaRPr lang="ru-RU" sz="1600" b="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81615517"/>
                  </a:ext>
                </a:extLst>
              </a:tr>
              <a:tr h="396000">
                <a:tc>
                  <a:txBody>
                    <a:bodyPr/>
                    <a:lstStyle/>
                    <a:p>
                      <a:pPr marL="143510" lvl="1" algn="l"/>
                      <a:r>
                        <a:rPr lang="en-US" sz="1600" b="1" dirty="0">
                          <a:solidFill>
                            <a:schemeClr val="bg1"/>
                          </a:solidFill>
                        </a:rPr>
                        <a:t>RMSE</a:t>
                      </a:r>
                      <a:endParaRPr lang="ru-RU" sz="16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600" dirty="0">
                          <a:solidFill>
                            <a:schemeClr val="bg1"/>
                          </a:solidFill>
                        </a:rPr>
                        <a:t>1.26</a:t>
                      </a:r>
                      <a:endParaRPr lang="ru-RU" sz="16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13332397"/>
                  </a:ext>
                </a:extLst>
              </a:tr>
              <a:tr h="396000">
                <a:tc>
                  <a:txBody>
                    <a:bodyPr/>
                    <a:lstStyle/>
                    <a:p>
                      <a:pPr marL="143510" lvl="1" algn="l">
                        <a:buNone/>
                      </a:pPr>
                      <a:r>
                        <a:rPr lang="en-US" sz="1600" b="1" dirty="0">
                          <a:solidFill>
                            <a:schemeClr val="bg1"/>
                          </a:solidFill>
                        </a:rPr>
                        <a:t>R2</a:t>
                      </a:r>
                    </a:p>
                  </a:txBody>
                  <a:tcPr anchor="ctr">
                    <a:lnL w="0">
                      <a:noFill/>
                    </a:lnL>
                    <a:lnR w="0">
                      <a:noFill/>
                    </a:lnR>
                    <a:lnT w="0">
                      <a:noFill/>
                    </a:lnT>
                    <a:lnB w="0">
                      <a:noFill/>
                    </a:lnB>
                    <a:lnTlToBr w="0">
                      <a:noFill/>
                    </a:lnTlToBr>
                    <a:lnBlToTr w="0">
                      <a:noFill/>
                    </a:lnBlToTr>
                    <a:noFill/>
                  </a:tcPr>
                </a:tc>
                <a:tc>
                  <a:txBody>
                    <a:bodyPr/>
                    <a:lstStyle/>
                    <a:p>
                      <a:pPr lvl="0" algn="l">
                        <a:buNone/>
                      </a:pPr>
                      <a:r>
                        <a:rPr lang="en-US" sz="1600" dirty="0">
                          <a:solidFill>
                            <a:schemeClr val="bg1"/>
                          </a:solidFill>
                        </a:rPr>
                        <a:t>0.17</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618938"/>
                  </a:ext>
                </a:extLst>
              </a:tr>
              <a:tr h="396000">
                <a:tc>
                  <a:txBody>
                    <a:bodyPr/>
                    <a:lstStyle/>
                    <a:p>
                      <a:pPr marL="143510" lvl="1" algn="l">
                        <a:buNone/>
                      </a:pPr>
                      <a:r>
                        <a:rPr lang="en-US" sz="1600" b="1" dirty="0">
                          <a:solidFill>
                            <a:schemeClr val="bg1"/>
                          </a:solidFill>
                        </a:rPr>
                        <a:t>MAE</a:t>
                      </a:r>
                    </a:p>
                  </a:txBody>
                  <a:tcPr anchor="ctr">
                    <a:lnL w="0">
                      <a:noFill/>
                    </a:lnL>
                    <a:lnR w="0">
                      <a:noFill/>
                    </a:lnR>
                    <a:lnT w="0">
                      <a:noFill/>
                    </a:lnT>
                    <a:lnB w="0">
                      <a:noFill/>
                    </a:lnB>
                    <a:lnTlToBr w="0">
                      <a:noFill/>
                    </a:lnTlToBr>
                    <a:lnBlToTr w="0">
                      <a:noFill/>
                    </a:lnBlToTr>
                    <a:noFill/>
                  </a:tcPr>
                </a:tc>
                <a:tc>
                  <a:txBody>
                    <a:bodyPr/>
                    <a:lstStyle/>
                    <a:p>
                      <a:pPr lvl="0" algn="l">
                        <a:buNone/>
                      </a:pPr>
                      <a:r>
                        <a:rPr lang="en-US" sz="1600" dirty="0">
                          <a:solidFill>
                            <a:schemeClr val="bg1"/>
                          </a:solidFill>
                        </a:rPr>
                        <a:t>0.96</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453864826"/>
                  </a:ext>
                </a:extLst>
              </a:tr>
            </a:tbl>
          </a:graphicData>
        </a:graphic>
      </p:graphicFrame>
      <p:sp>
        <p:nvSpPr>
          <p:cNvPr id="352" name="TextBox 351">
            <a:extLst>
              <a:ext uri="{FF2B5EF4-FFF2-40B4-BE49-F238E27FC236}">
                <a16:creationId xmlns:a16="http://schemas.microsoft.com/office/drawing/2014/main" id="{2578CBC6-15E2-4287-8B48-614E9BA807FE}"/>
              </a:ext>
            </a:extLst>
          </p:cNvPr>
          <p:cNvSpPr txBox="1"/>
          <p:nvPr/>
        </p:nvSpPr>
        <p:spPr>
          <a:xfrm>
            <a:off x="9499012" y="1807426"/>
            <a:ext cx="923597" cy="461665"/>
          </a:xfrm>
          <a:prstGeom prst="rect">
            <a:avLst/>
          </a:prstGeom>
          <a:noFill/>
        </p:spPr>
        <p:txBody>
          <a:bodyPr wrap="square" rtlCol="0">
            <a:spAutoFit/>
          </a:bodyPr>
          <a:lstStyle/>
          <a:p>
            <a:r>
              <a:rPr lang="en-US" sz="2400">
                <a:solidFill>
                  <a:srgbClr val="D3F8FD"/>
                </a:solidFill>
              </a:rPr>
              <a:t>64 n.</a:t>
            </a:r>
          </a:p>
        </p:txBody>
      </p:sp>
      <p:grpSp>
        <p:nvGrpSpPr>
          <p:cNvPr id="380" name="Group 379">
            <a:extLst>
              <a:ext uri="{FF2B5EF4-FFF2-40B4-BE49-F238E27FC236}">
                <a16:creationId xmlns:a16="http://schemas.microsoft.com/office/drawing/2014/main" id="{D976EF85-84AA-48D9-A8EF-450ECF06F828}"/>
              </a:ext>
            </a:extLst>
          </p:cNvPr>
          <p:cNvGrpSpPr/>
          <p:nvPr/>
        </p:nvGrpSpPr>
        <p:grpSpPr>
          <a:xfrm>
            <a:off x="6095999" y="1573144"/>
            <a:ext cx="5262373" cy="3841652"/>
            <a:chOff x="6117719" y="1452798"/>
            <a:chExt cx="5262373" cy="4376333"/>
          </a:xfrm>
        </p:grpSpPr>
        <p:grpSp>
          <p:nvGrpSpPr>
            <p:cNvPr id="5" name="Group 4">
              <a:extLst>
                <a:ext uri="{FF2B5EF4-FFF2-40B4-BE49-F238E27FC236}">
                  <a16:creationId xmlns:a16="http://schemas.microsoft.com/office/drawing/2014/main" id="{96A3CFE9-C3E7-4859-A8E5-34844201C252}"/>
                </a:ext>
              </a:extLst>
            </p:cNvPr>
            <p:cNvGrpSpPr/>
            <p:nvPr/>
          </p:nvGrpSpPr>
          <p:grpSpPr>
            <a:xfrm rot="10800000">
              <a:off x="6185064" y="3011943"/>
              <a:ext cx="717272" cy="1326937"/>
              <a:chOff x="5742184" y="1375362"/>
              <a:chExt cx="736804" cy="1363071"/>
            </a:xfrm>
          </p:grpSpPr>
          <p:sp>
            <p:nvSpPr>
              <p:cNvPr id="4" name="Oval 3">
                <a:extLst>
                  <a:ext uri="{FF2B5EF4-FFF2-40B4-BE49-F238E27FC236}">
                    <a16:creationId xmlns:a16="http://schemas.microsoft.com/office/drawing/2014/main" id="{91353DF0-8ACD-426B-8914-8CE0B79C67D7}"/>
                  </a:ext>
                </a:extLst>
              </p:cNvPr>
              <p:cNvSpPr/>
              <p:nvPr/>
            </p:nvSpPr>
            <p:spPr>
              <a:xfrm>
                <a:off x="5910923" y="1725059"/>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a:extLst>
                  <a:ext uri="{FF2B5EF4-FFF2-40B4-BE49-F238E27FC236}">
                    <a16:creationId xmlns:a16="http://schemas.microsoft.com/office/drawing/2014/main" id="{B505FD0A-96AA-4BC7-9B13-83D8B9E89686}"/>
                  </a:ext>
                </a:extLst>
              </p:cNvPr>
              <p:cNvSpPr/>
              <p:nvPr/>
            </p:nvSpPr>
            <p:spPr>
              <a:xfrm>
                <a:off x="6070654" y="1967394"/>
                <a:ext cx="177748" cy="177748"/>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a:extLst>
                  <a:ext uri="{FF2B5EF4-FFF2-40B4-BE49-F238E27FC236}">
                    <a16:creationId xmlns:a16="http://schemas.microsoft.com/office/drawing/2014/main" id="{DB296AD8-9E29-461F-A2A2-5CF5BA293525}"/>
                  </a:ext>
                </a:extLst>
              </p:cNvPr>
              <p:cNvSpPr/>
              <p:nvPr/>
            </p:nvSpPr>
            <p:spPr>
              <a:xfrm>
                <a:off x="5751194" y="1963587"/>
                <a:ext cx="159729" cy="159729"/>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Oval 74">
                <a:extLst>
                  <a:ext uri="{FF2B5EF4-FFF2-40B4-BE49-F238E27FC236}">
                    <a16:creationId xmlns:a16="http://schemas.microsoft.com/office/drawing/2014/main" id="{F200AD6A-5FC7-432A-A096-E3D03B4DB7A2}"/>
                  </a:ext>
                </a:extLst>
              </p:cNvPr>
              <p:cNvSpPr/>
              <p:nvPr/>
            </p:nvSpPr>
            <p:spPr>
              <a:xfrm>
                <a:off x="5822049" y="2222737"/>
                <a:ext cx="177748" cy="177748"/>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Oval 75">
                <a:extLst>
                  <a:ext uri="{FF2B5EF4-FFF2-40B4-BE49-F238E27FC236}">
                    <a16:creationId xmlns:a16="http://schemas.microsoft.com/office/drawing/2014/main" id="{E1BD005E-E935-4337-9D57-CE277CD7F2B4}"/>
                  </a:ext>
                </a:extLst>
              </p:cNvPr>
              <p:cNvSpPr/>
              <p:nvPr/>
            </p:nvSpPr>
            <p:spPr>
              <a:xfrm>
                <a:off x="5751194" y="1527991"/>
                <a:ext cx="177748" cy="177748"/>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Oval 76">
                <a:extLst>
                  <a:ext uri="{FF2B5EF4-FFF2-40B4-BE49-F238E27FC236}">
                    <a16:creationId xmlns:a16="http://schemas.microsoft.com/office/drawing/2014/main" id="{00CDAECD-D07A-4F09-9354-9B560F894765}"/>
                  </a:ext>
                </a:extLst>
              </p:cNvPr>
              <p:cNvSpPr/>
              <p:nvPr/>
            </p:nvSpPr>
            <p:spPr>
              <a:xfrm>
                <a:off x="6159528" y="2311611"/>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Oval 77">
                <a:extLst>
                  <a:ext uri="{FF2B5EF4-FFF2-40B4-BE49-F238E27FC236}">
                    <a16:creationId xmlns:a16="http://schemas.microsoft.com/office/drawing/2014/main" id="{A52CF492-120D-42D2-9868-5B54FB38F928}"/>
                  </a:ext>
                </a:extLst>
              </p:cNvPr>
              <p:cNvSpPr/>
              <p:nvPr/>
            </p:nvSpPr>
            <p:spPr>
              <a:xfrm>
                <a:off x="6128671" y="1588272"/>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8" name="Oval 87">
                <a:extLst>
                  <a:ext uri="{FF2B5EF4-FFF2-40B4-BE49-F238E27FC236}">
                    <a16:creationId xmlns:a16="http://schemas.microsoft.com/office/drawing/2014/main" id="{B8498370-66F5-405F-9D0F-F12BC2C06E72}"/>
                  </a:ext>
                </a:extLst>
              </p:cNvPr>
              <p:cNvSpPr/>
              <p:nvPr/>
            </p:nvSpPr>
            <p:spPr>
              <a:xfrm>
                <a:off x="5990788" y="2578703"/>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Oval 88">
                <a:extLst>
                  <a:ext uri="{FF2B5EF4-FFF2-40B4-BE49-F238E27FC236}">
                    <a16:creationId xmlns:a16="http://schemas.microsoft.com/office/drawing/2014/main" id="{20677077-F015-417D-8A48-3329382A5156}"/>
                  </a:ext>
                </a:extLst>
              </p:cNvPr>
              <p:cNvSpPr/>
              <p:nvPr/>
            </p:nvSpPr>
            <p:spPr>
              <a:xfrm>
                <a:off x="5742184" y="2498838"/>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Oval 89">
                <a:extLst>
                  <a:ext uri="{FF2B5EF4-FFF2-40B4-BE49-F238E27FC236}">
                    <a16:creationId xmlns:a16="http://schemas.microsoft.com/office/drawing/2014/main" id="{DE7965CC-6B39-4F74-92AD-0A0B067B7310}"/>
                  </a:ext>
                </a:extLst>
              </p:cNvPr>
              <p:cNvSpPr/>
              <p:nvPr/>
            </p:nvSpPr>
            <p:spPr>
              <a:xfrm>
                <a:off x="6319258" y="1737669"/>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Oval 90">
                <a:extLst>
                  <a:ext uri="{FF2B5EF4-FFF2-40B4-BE49-F238E27FC236}">
                    <a16:creationId xmlns:a16="http://schemas.microsoft.com/office/drawing/2014/main" id="{B6BE23AA-FB24-4A32-A57C-3F594E2D2493}"/>
                  </a:ext>
                </a:extLst>
              </p:cNvPr>
              <p:cNvSpPr/>
              <p:nvPr/>
            </p:nvSpPr>
            <p:spPr>
              <a:xfrm>
                <a:off x="6301252" y="2072016"/>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Oval 91">
                <a:extLst>
                  <a:ext uri="{FF2B5EF4-FFF2-40B4-BE49-F238E27FC236}">
                    <a16:creationId xmlns:a16="http://schemas.microsoft.com/office/drawing/2014/main" id="{667F626F-F20A-4B47-9205-77496C8FCB4C}"/>
                  </a:ext>
                </a:extLst>
              </p:cNvPr>
              <p:cNvSpPr/>
              <p:nvPr/>
            </p:nvSpPr>
            <p:spPr>
              <a:xfrm>
                <a:off x="6301252" y="2551206"/>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Oval 92">
                <a:extLst>
                  <a:ext uri="{FF2B5EF4-FFF2-40B4-BE49-F238E27FC236}">
                    <a16:creationId xmlns:a16="http://schemas.microsoft.com/office/drawing/2014/main" id="{BFA6CF77-62A5-4005-B4B7-133DD03B90CA}"/>
                  </a:ext>
                </a:extLst>
              </p:cNvPr>
              <p:cNvSpPr/>
              <p:nvPr/>
            </p:nvSpPr>
            <p:spPr>
              <a:xfrm>
                <a:off x="6264927" y="1375362"/>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9" name="Oval 98">
                <a:extLst>
                  <a:ext uri="{FF2B5EF4-FFF2-40B4-BE49-F238E27FC236}">
                    <a16:creationId xmlns:a16="http://schemas.microsoft.com/office/drawing/2014/main" id="{D969C2F9-6510-4220-A6AD-32A1153FD416}"/>
                  </a:ext>
                </a:extLst>
              </p:cNvPr>
              <p:cNvSpPr/>
              <p:nvPr/>
            </p:nvSpPr>
            <p:spPr>
              <a:xfrm>
                <a:off x="5965587" y="1418882"/>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04" name="Group 103">
              <a:extLst>
                <a:ext uri="{FF2B5EF4-FFF2-40B4-BE49-F238E27FC236}">
                  <a16:creationId xmlns:a16="http://schemas.microsoft.com/office/drawing/2014/main" id="{0F53346A-8BF7-4A0E-8514-B0C65ABA66E6}"/>
                </a:ext>
              </a:extLst>
            </p:cNvPr>
            <p:cNvGrpSpPr/>
            <p:nvPr/>
          </p:nvGrpSpPr>
          <p:grpSpPr>
            <a:xfrm>
              <a:off x="6237484" y="1452798"/>
              <a:ext cx="717272" cy="1284571"/>
              <a:chOff x="5742184" y="1418882"/>
              <a:chExt cx="736804" cy="1319551"/>
            </a:xfrm>
          </p:grpSpPr>
          <p:sp>
            <p:nvSpPr>
              <p:cNvPr id="105" name="Oval 104">
                <a:extLst>
                  <a:ext uri="{FF2B5EF4-FFF2-40B4-BE49-F238E27FC236}">
                    <a16:creationId xmlns:a16="http://schemas.microsoft.com/office/drawing/2014/main" id="{2B747002-1245-43C5-9E6D-94A6857D383A}"/>
                  </a:ext>
                </a:extLst>
              </p:cNvPr>
              <p:cNvSpPr/>
              <p:nvPr/>
            </p:nvSpPr>
            <p:spPr>
              <a:xfrm>
                <a:off x="5910923" y="1725059"/>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 name="Oval 107">
                <a:extLst>
                  <a:ext uri="{FF2B5EF4-FFF2-40B4-BE49-F238E27FC236}">
                    <a16:creationId xmlns:a16="http://schemas.microsoft.com/office/drawing/2014/main" id="{888B76C7-A2E8-4BFD-AA5A-A450C6BBD44D}"/>
                  </a:ext>
                </a:extLst>
              </p:cNvPr>
              <p:cNvSpPr/>
              <p:nvPr/>
            </p:nvSpPr>
            <p:spPr>
              <a:xfrm>
                <a:off x="6070654" y="1967394"/>
                <a:ext cx="177748" cy="177748"/>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 name="Oval 108">
                <a:extLst>
                  <a:ext uri="{FF2B5EF4-FFF2-40B4-BE49-F238E27FC236}">
                    <a16:creationId xmlns:a16="http://schemas.microsoft.com/office/drawing/2014/main" id="{82D61194-3521-42C7-9A34-588144A7DFFF}"/>
                  </a:ext>
                </a:extLst>
              </p:cNvPr>
              <p:cNvSpPr/>
              <p:nvPr/>
            </p:nvSpPr>
            <p:spPr>
              <a:xfrm>
                <a:off x="5751194" y="1963587"/>
                <a:ext cx="159729" cy="159729"/>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6" name="Oval 115">
                <a:extLst>
                  <a:ext uri="{FF2B5EF4-FFF2-40B4-BE49-F238E27FC236}">
                    <a16:creationId xmlns:a16="http://schemas.microsoft.com/office/drawing/2014/main" id="{A33BF543-D92A-493A-890B-F7CF55E239C5}"/>
                  </a:ext>
                </a:extLst>
              </p:cNvPr>
              <p:cNvSpPr/>
              <p:nvPr/>
            </p:nvSpPr>
            <p:spPr>
              <a:xfrm>
                <a:off x="5822049" y="2222737"/>
                <a:ext cx="177748" cy="177748"/>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7" name="Oval 116">
                <a:extLst>
                  <a:ext uri="{FF2B5EF4-FFF2-40B4-BE49-F238E27FC236}">
                    <a16:creationId xmlns:a16="http://schemas.microsoft.com/office/drawing/2014/main" id="{13F281CD-6ECB-4956-A83D-761349532CC7}"/>
                  </a:ext>
                </a:extLst>
              </p:cNvPr>
              <p:cNvSpPr/>
              <p:nvPr/>
            </p:nvSpPr>
            <p:spPr>
              <a:xfrm>
                <a:off x="5776422" y="1550071"/>
                <a:ext cx="146144" cy="14614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Oval 117">
                <a:extLst>
                  <a:ext uri="{FF2B5EF4-FFF2-40B4-BE49-F238E27FC236}">
                    <a16:creationId xmlns:a16="http://schemas.microsoft.com/office/drawing/2014/main" id="{40B6C81C-E14F-40A7-AEC4-8059AFFA14F7}"/>
                  </a:ext>
                </a:extLst>
              </p:cNvPr>
              <p:cNvSpPr/>
              <p:nvPr/>
            </p:nvSpPr>
            <p:spPr>
              <a:xfrm>
                <a:off x="6159528" y="2311611"/>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 name="Oval 118">
                <a:extLst>
                  <a:ext uri="{FF2B5EF4-FFF2-40B4-BE49-F238E27FC236}">
                    <a16:creationId xmlns:a16="http://schemas.microsoft.com/office/drawing/2014/main" id="{7CD8EA3F-7ACC-4DDD-B929-BE4C89FB14BF}"/>
                  </a:ext>
                </a:extLst>
              </p:cNvPr>
              <p:cNvSpPr/>
              <p:nvPr/>
            </p:nvSpPr>
            <p:spPr>
              <a:xfrm>
                <a:off x="6128671" y="1588272"/>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0" name="Oval 119">
                <a:extLst>
                  <a:ext uri="{FF2B5EF4-FFF2-40B4-BE49-F238E27FC236}">
                    <a16:creationId xmlns:a16="http://schemas.microsoft.com/office/drawing/2014/main" id="{DC867652-A5A9-49FE-ABCD-FCD287BAF9E4}"/>
                  </a:ext>
                </a:extLst>
              </p:cNvPr>
              <p:cNvSpPr/>
              <p:nvPr/>
            </p:nvSpPr>
            <p:spPr>
              <a:xfrm>
                <a:off x="5990788" y="2578703"/>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Oval 120">
                <a:extLst>
                  <a:ext uri="{FF2B5EF4-FFF2-40B4-BE49-F238E27FC236}">
                    <a16:creationId xmlns:a16="http://schemas.microsoft.com/office/drawing/2014/main" id="{CEB67D30-3292-4AF4-AE3A-B2C664AC5148}"/>
                  </a:ext>
                </a:extLst>
              </p:cNvPr>
              <p:cNvSpPr/>
              <p:nvPr/>
            </p:nvSpPr>
            <p:spPr>
              <a:xfrm>
                <a:off x="5742184" y="2498838"/>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2" name="Oval 121">
                <a:extLst>
                  <a:ext uri="{FF2B5EF4-FFF2-40B4-BE49-F238E27FC236}">
                    <a16:creationId xmlns:a16="http://schemas.microsoft.com/office/drawing/2014/main" id="{2BAF338B-8E88-48BF-A61F-5F875D3C0201}"/>
                  </a:ext>
                </a:extLst>
              </p:cNvPr>
              <p:cNvSpPr/>
              <p:nvPr/>
            </p:nvSpPr>
            <p:spPr>
              <a:xfrm>
                <a:off x="6319258" y="1737669"/>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3" name="Oval 122">
                <a:extLst>
                  <a:ext uri="{FF2B5EF4-FFF2-40B4-BE49-F238E27FC236}">
                    <a16:creationId xmlns:a16="http://schemas.microsoft.com/office/drawing/2014/main" id="{C160C109-3E9E-46C1-975F-CF9254F6F38C}"/>
                  </a:ext>
                </a:extLst>
              </p:cNvPr>
              <p:cNvSpPr/>
              <p:nvPr/>
            </p:nvSpPr>
            <p:spPr>
              <a:xfrm>
                <a:off x="6301252" y="2072016"/>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4" name="Oval 123">
                <a:extLst>
                  <a:ext uri="{FF2B5EF4-FFF2-40B4-BE49-F238E27FC236}">
                    <a16:creationId xmlns:a16="http://schemas.microsoft.com/office/drawing/2014/main" id="{30A16D18-7ADA-479B-B102-3FE9556033DD}"/>
                  </a:ext>
                </a:extLst>
              </p:cNvPr>
              <p:cNvSpPr/>
              <p:nvPr/>
            </p:nvSpPr>
            <p:spPr>
              <a:xfrm>
                <a:off x="6301252" y="2551206"/>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6" name="Oval 125">
                <a:extLst>
                  <a:ext uri="{FF2B5EF4-FFF2-40B4-BE49-F238E27FC236}">
                    <a16:creationId xmlns:a16="http://schemas.microsoft.com/office/drawing/2014/main" id="{4E7CE64B-C6F4-4DE4-8BFC-97545F968E7C}"/>
                  </a:ext>
                </a:extLst>
              </p:cNvPr>
              <p:cNvSpPr/>
              <p:nvPr/>
            </p:nvSpPr>
            <p:spPr>
              <a:xfrm>
                <a:off x="5965587" y="1418882"/>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27" name="Oval 126">
              <a:extLst>
                <a:ext uri="{FF2B5EF4-FFF2-40B4-BE49-F238E27FC236}">
                  <a16:creationId xmlns:a16="http://schemas.microsoft.com/office/drawing/2014/main" id="{769B81CC-B56E-458C-97F7-C2201AD65CB4}"/>
                </a:ext>
              </a:extLst>
            </p:cNvPr>
            <p:cNvSpPr/>
            <p:nvPr/>
          </p:nvSpPr>
          <p:spPr>
            <a:xfrm rot="10800000">
              <a:off x="6673263" y="2793300"/>
              <a:ext cx="173036" cy="173036"/>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8" name="Oval 127">
              <a:extLst>
                <a:ext uri="{FF2B5EF4-FFF2-40B4-BE49-F238E27FC236}">
                  <a16:creationId xmlns:a16="http://schemas.microsoft.com/office/drawing/2014/main" id="{F1FACE06-06F4-4FC2-BF73-28D6B598652C}"/>
                </a:ext>
              </a:extLst>
            </p:cNvPr>
            <p:cNvSpPr/>
            <p:nvPr/>
          </p:nvSpPr>
          <p:spPr>
            <a:xfrm rot="10800000">
              <a:off x="6335368" y="2811836"/>
              <a:ext cx="173036" cy="173036"/>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29" name="Group 128">
              <a:extLst>
                <a:ext uri="{FF2B5EF4-FFF2-40B4-BE49-F238E27FC236}">
                  <a16:creationId xmlns:a16="http://schemas.microsoft.com/office/drawing/2014/main" id="{8190635B-61D5-4DA3-BEEE-14B23BA1CC31}"/>
                </a:ext>
              </a:extLst>
            </p:cNvPr>
            <p:cNvGrpSpPr/>
            <p:nvPr/>
          </p:nvGrpSpPr>
          <p:grpSpPr>
            <a:xfrm>
              <a:off x="6221865" y="4340934"/>
              <a:ext cx="708501" cy="1026035"/>
              <a:chOff x="5751194" y="1375362"/>
              <a:chExt cx="727794" cy="1053975"/>
            </a:xfrm>
          </p:grpSpPr>
          <p:sp>
            <p:nvSpPr>
              <p:cNvPr id="130" name="Oval 129">
                <a:extLst>
                  <a:ext uri="{FF2B5EF4-FFF2-40B4-BE49-F238E27FC236}">
                    <a16:creationId xmlns:a16="http://schemas.microsoft.com/office/drawing/2014/main" id="{0BC0ECAE-3883-4359-A2C0-E5D6C9FC18F3}"/>
                  </a:ext>
                </a:extLst>
              </p:cNvPr>
              <p:cNvSpPr/>
              <p:nvPr/>
            </p:nvSpPr>
            <p:spPr>
              <a:xfrm>
                <a:off x="5910923" y="1725059"/>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1" name="Oval 130">
                <a:extLst>
                  <a:ext uri="{FF2B5EF4-FFF2-40B4-BE49-F238E27FC236}">
                    <a16:creationId xmlns:a16="http://schemas.microsoft.com/office/drawing/2014/main" id="{817B58C0-313A-4E2D-A8E1-E933106449D7}"/>
                  </a:ext>
                </a:extLst>
              </p:cNvPr>
              <p:cNvSpPr/>
              <p:nvPr/>
            </p:nvSpPr>
            <p:spPr>
              <a:xfrm>
                <a:off x="6070654" y="1967394"/>
                <a:ext cx="177748" cy="177748"/>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Oval 131">
                <a:extLst>
                  <a:ext uri="{FF2B5EF4-FFF2-40B4-BE49-F238E27FC236}">
                    <a16:creationId xmlns:a16="http://schemas.microsoft.com/office/drawing/2014/main" id="{252AE75E-2EC6-4DF0-B50D-3604538DCE3D}"/>
                  </a:ext>
                </a:extLst>
              </p:cNvPr>
              <p:cNvSpPr/>
              <p:nvPr/>
            </p:nvSpPr>
            <p:spPr>
              <a:xfrm>
                <a:off x="5751194" y="1963587"/>
                <a:ext cx="159729" cy="159729"/>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4" name="Oval 133">
                <a:extLst>
                  <a:ext uri="{FF2B5EF4-FFF2-40B4-BE49-F238E27FC236}">
                    <a16:creationId xmlns:a16="http://schemas.microsoft.com/office/drawing/2014/main" id="{E776888A-6FE0-48F7-AAF1-D52A872C5800}"/>
                  </a:ext>
                </a:extLst>
              </p:cNvPr>
              <p:cNvSpPr/>
              <p:nvPr/>
            </p:nvSpPr>
            <p:spPr>
              <a:xfrm>
                <a:off x="5751194" y="1527991"/>
                <a:ext cx="177748" cy="177748"/>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5" name="Oval 134">
                <a:extLst>
                  <a:ext uri="{FF2B5EF4-FFF2-40B4-BE49-F238E27FC236}">
                    <a16:creationId xmlns:a16="http://schemas.microsoft.com/office/drawing/2014/main" id="{5926BBF3-3DF1-4CAD-A74C-0888A3EC0996}"/>
                  </a:ext>
                </a:extLst>
              </p:cNvPr>
              <p:cNvSpPr/>
              <p:nvPr/>
            </p:nvSpPr>
            <p:spPr>
              <a:xfrm>
                <a:off x="6059411" y="2269607"/>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6" name="Oval 135">
                <a:extLst>
                  <a:ext uri="{FF2B5EF4-FFF2-40B4-BE49-F238E27FC236}">
                    <a16:creationId xmlns:a16="http://schemas.microsoft.com/office/drawing/2014/main" id="{4BE02648-92FD-485E-BDFA-3DC7151E97EA}"/>
                  </a:ext>
                </a:extLst>
              </p:cNvPr>
              <p:cNvSpPr/>
              <p:nvPr/>
            </p:nvSpPr>
            <p:spPr>
              <a:xfrm>
                <a:off x="6128671" y="1588272"/>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9" name="Oval 138">
                <a:extLst>
                  <a:ext uri="{FF2B5EF4-FFF2-40B4-BE49-F238E27FC236}">
                    <a16:creationId xmlns:a16="http://schemas.microsoft.com/office/drawing/2014/main" id="{54B8F239-2E18-4E3D-88FF-2E6C6852E779}"/>
                  </a:ext>
                </a:extLst>
              </p:cNvPr>
              <p:cNvSpPr/>
              <p:nvPr/>
            </p:nvSpPr>
            <p:spPr>
              <a:xfrm>
                <a:off x="6319258" y="1737669"/>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0" name="Oval 139">
                <a:extLst>
                  <a:ext uri="{FF2B5EF4-FFF2-40B4-BE49-F238E27FC236}">
                    <a16:creationId xmlns:a16="http://schemas.microsoft.com/office/drawing/2014/main" id="{A85AAF49-816A-4F9B-A7B3-73EC2EE1E6A8}"/>
                  </a:ext>
                </a:extLst>
              </p:cNvPr>
              <p:cNvSpPr/>
              <p:nvPr/>
            </p:nvSpPr>
            <p:spPr>
              <a:xfrm>
                <a:off x="6301252" y="2072016"/>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2" name="Oval 141">
                <a:extLst>
                  <a:ext uri="{FF2B5EF4-FFF2-40B4-BE49-F238E27FC236}">
                    <a16:creationId xmlns:a16="http://schemas.microsoft.com/office/drawing/2014/main" id="{03ECC75F-2D0D-424C-99EE-CE77EF673128}"/>
                  </a:ext>
                </a:extLst>
              </p:cNvPr>
              <p:cNvSpPr/>
              <p:nvPr/>
            </p:nvSpPr>
            <p:spPr>
              <a:xfrm>
                <a:off x="6264927" y="1375362"/>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3" name="Oval 142">
                <a:extLst>
                  <a:ext uri="{FF2B5EF4-FFF2-40B4-BE49-F238E27FC236}">
                    <a16:creationId xmlns:a16="http://schemas.microsoft.com/office/drawing/2014/main" id="{B0E6124B-14D3-4DC4-AE89-A476DC07701C}"/>
                  </a:ext>
                </a:extLst>
              </p:cNvPr>
              <p:cNvSpPr/>
              <p:nvPr/>
            </p:nvSpPr>
            <p:spPr>
              <a:xfrm>
                <a:off x="5965587" y="1418882"/>
                <a:ext cx="159730" cy="15973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6" name="TextBox 5">
              <a:extLst>
                <a:ext uri="{FF2B5EF4-FFF2-40B4-BE49-F238E27FC236}">
                  <a16:creationId xmlns:a16="http://schemas.microsoft.com/office/drawing/2014/main" id="{7926EC0B-A1F7-413C-AF3A-666DA5375E79}"/>
                </a:ext>
              </a:extLst>
            </p:cNvPr>
            <p:cNvSpPr txBox="1"/>
            <p:nvPr/>
          </p:nvSpPr>
          <p:spPr>
            <a:xfrm>
              <a:off x="6117719" y="5088888"/>
              <a:ext cx="371714" cy="523220"/>
            </a:xfrm>
            <a:prstGeom prst="rect">
              <a:avLst/>
            </a:prstGeom>
            <a:noFill/>
          </p:spPr>
          <p:txBody>
            <a:bodyPr wrap="square" rtlCol="0">
              <a:spAutoFit/>
            </a:bodyPr>
            <a:lstStyle/>
            <a:p>
              <a:r>
                <a:rPr lang="en-US" sz="2800" b="1">
                  <a:solidFill>
                    <a:srgbClr val="D3F8FD"/>
                  </a:solidFill>
                </a:rPr>
                <a:t>X</a:t>
              </a:r>
              <a:endParaRPr lang="ru-RU" sz="2800" b="1">
                <a:solidFill>
                  <a:srgbClr val="D3F8FD"/>
                </a:solidFill>
              </a:endParaRPr>
            </a:p>
          </p:txBody>
        </p:sp>
        <p:grpSp>
          <p:nvGrpSpPr>
            <p:cNvPr id="8" name="Group 7">
              <a:extLst>
                <a:ext uri="{FF2B5EF4-FFF2-40B4-BE49-F238E27FC236}">
                  <a16:creationId xmlns:a16="http://schemas.microsoft.com/office/drawing/2014/main" id="{100684F1-ACCF-4591-A0FD-F9E0FE68D62D}"/>
                </a:ext>
              </a:extLst>
            </p:cNvPr>
            <p:cNvGrpSpPr/>
            <p:nvPr/>
          </p:nvGrpSpPr>
          <p:grpSpPr>
            <a:xfrm rot="160166">
              <a:off x="9629796" y="2358578"/>
              <a:ext cx="469481" cy="1118461"/>
              <a:chOff x="7543971" y="2479093"/>
              <a:chExt cx="525072" cy="1032137"/>
            </a:xfrm>
          </p:grpSpPr>
          <p:sp>
            <p:nvSpPr>
              <p:cNvPr id="147" name="Oval 146">
                <a:extLst>
                  <a:ext uri="{FF2B5EF4-FFF2-40B4-BE49-F238E27FC236}">
                    <a16:creationId xmlns:a16="http://schemas.microsoft.com/office/drawing/2014/main" id="{27D2EA07-836D-46A3-A43D-C62B14E8F47F}"/>
                  </a:ext>
                </a:extLst>
              </p:cNvPr>
              <p:cNvSpPr/>
              <p:nvPr/>
            </p:nvSpPr>
            <p:spPr>
              <a:xfrm>
                <a:off x="7585624" y="2479093"/>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8" name="Oval 147">
                <a:extLst>
                  <a:ext uri="{FF2B5EF4-FFF2-40B4-BE49-F238E27FC236}">
                    <a16:creationId xmlns:a16="http://schemas.microsoft.com/office/drawing/2014/main" id="{09C30F49-DE3B-4193-9F40-D4CB56586B00}"/>
                  </a:ext>
                </a:extLst>
              </p:cNvPr>
              <p:cNvSpPr/>
              <p:nvPr/>
            </p:nvSpPr>
            <p:spPr>
              <a:xfrm>
                <a:off x="7816853" y="2564640"/>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9" name="Oval 148">
                <a:extLst>
                  <a:ext uri="{FF2B5EF4-FFF2-40B4-BE49-F238E27FC236}">
                    <a16:creationId xmlns:a16="http://schemas.microsoft.com/office/drawing/2014/main" id="{6E44032A-2681-491A-9430-924B15396D46}"/>
                  </a:ext>
                </a:extLst>
              </p:cNvPr>
              <p:cNvSpPr/>
              <p:nvPr/>
            </p:nvSpPr>
            <p:spPr>
              <a:xfrm>
                <a:off x="7854031" y="2820129"/>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0" name="Oval 149">
                <a:extLst>
                  <a:ext uri="{FF2B5EF4-FFF2-40B4-BE49-F238E27FC236}">
                    <a16:creationId xmlns:a16="http://schemas.microsoft.com/office/drawing/2014/main" id="{046CB51C-5110-4EEC-A9A3-AF5C118BB606}"/>
                  </a:ext>
                </a:extLst>
              </p:cNvPr>
              <p:cNvSpPr/>
              <p:nvPr/>
            </p:nvSpPr>
            <p:spPr>
              <a:xfrm>
                <a:off x="7616637" y="2740606"/>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1" name="Oval 150">
                <a:extLst>
                  <a:ext uri="{FF2B5EF4-FFF2-40B4-BE49-F238E27FC236}">
                    <a16:creationId xmlns:a16="http://schemas.microsoft.com/office/drawing/2014/main" id="{572CB224-C9C4-484C-9DF1-DEBA15D1D813}"/>
                  </a:ext>
                </a:extLst>
              </p:cNvPr>
              <p:cNvSpPr/>
              <p:nvPr/>
            </p:nvSpPr>
            <p:spPr>
              <a:xfrm>
                <a:off x="7936088" y="3378280"/>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2" name="Oval 151">
                <a:extLst>
                  <a:ext uri="{FF2B5EF4-FFF2-40B4-BE49-F238E27FC236}">
                    <a16:creationId xmlns:a16="http://schemas.microsoft.com/office/drawing/2014/main" id="{D5B87AE8-35A2-4B77-BF88-55F5172163E5}"/>
                  </a:ext>
                </a:extLst>
              </p:cNvPr>
              <p:cNvSpPr/>
              <p:nvPr/>
            </p:nvSpPr>
            <p:spPr>
              <a:xfrm>
                <a:off x="7572767" y="3029005"/>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3" name="Oval 152">
                <a:extLst>
                  <a:ext uri="{FF2B5EF4-FFF2-40B4-BE49-F238E27FC236}">
                    <a16:creationId xmlns:a16="http://schemas.microsoft.com/office/drawing/2014/main" id="{29A533F5-955D-45E3-9302-48C8DA61C8CC}"/>
                  </a:ext>
                </a:extLst>
              </p:cNvPr>
              <p:cNvSpPr/>
              <p:nvPr/>
            </p:nvSpPr>
            <p:spPr>
              <a:xfrm>
                <a:off x="7543971" y="3293827"/>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4" name="Oval 153">
                <a:extLst>
                  <a:ext uri="{FF2B5EF4-FFF2-40B4-BE49-F238E27FC236}">
                    <a16:creationId xmlns:a16="http://schemas.microsoft.com/office/drawing/2014/main" id="{FA0B93A9-EF91-44A3-9FE1-F28310568071}"/>
                  </a:ext>
                </a:extLst>
              </p:cNvPr>
              <p:cNvSpPr/>
              <p:nvPr/>
            </p:nvSpPr>
            <p:spPr>
              <a:xfrm>
                <a:off x="7775200" y="3143897"/>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5" name="Group 154">
              <a:extLst>
                <a:ext uri="{FF2B5EF4-FFF2-40B4-BE49-F238E27FC236}">
                  <a16:creationId xmlns:a16="http://schemas.microsoft.com/office/drawing/2014/main" id="{2B560131-65A5-4846-85F0-93DC6E0DEC61}"/>
                </a:ext>
              </a:extLst>
            </p:cNvPr>
            <p:cNvGrpSpPr/>
            <p:nvPr/>
          </p:nvGrpSpPr>
          <p:grpSpPr>
            <a:xfrm rot="10958606">
              <a:off x="9599912" y="3579671"/>
              <a:ext cx="528842" cy="1567109"/>
              <a:chOff x="7490305" y="1847975"/>
              <a:chExt cx="511662" cy="1495268"/>
            </a:xfrm>
          </p:grpSpPr>
          <p:sp>
            <p:nvSpPr>
              <p:cNvPr id="156" name="Oval 155">
                <a:extLst>
                  <a:ext uri="{FF2B5EF4-FFF2-40B4-BE49-F238E27FC236}">
                    <a16:creationId xmlns:a16="http://schemas.microsoft.com/office/drawing/2014/main" id="{753C5CE0-9243-47B8-80B6-D88C39B884C6}"/>
                  </a:ext>
                </a:extLst>
              </p:cNvPr>
              <p:cNvSpPr/>
              <p:nvPr/>
            </p:nvSpPr>
            <p:spPr>
              <a:xfrm>
                <a:off x="7490305" y="1847975"/>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8" name="Oval 157">
                <a:extLst>
                  <a:ext uri="{FF2B5EF4-FFF2-40B4-BE49-F238E27FC236}">
                    <a16:creationId xmlns:a16="http://schemas.microsoft.com/office/drawing/2014/main" id="{4B66302F-E30E-40D4-8A9E-724F70029142}"/>
                  </a:ext>
                </a:extLst>
              </p:cNvPr>
              <p:cNvSpPr/>
              <p:nvPr/>
            </p:nvSpPr>
            <p:spPr>
              <a:xfrm>
                <a:off x="7643420" y="2206383"/>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9" name="Oval 158">
                <a:extLst>
                  <a:ext uri="{FF2B5EF4-FFF2-40B4-BE49-F238E27FC236}">
                    <a16:creationId xmlns:a16="http://schemas.microsoft.com/office/drawing/2014/main" id="{FAA037FD-EF8B-4D9B-A607-6506F2C643E0}"/>
                  </a:ext>
                </a:extLst>
              </p:cNvPr>
              <p:cNvSpPr/>
              <p:nvPr/>
            </p:nvSpPr>
            <p:spPr>
              <a:xfrm>
                <a:off x="7748835" y="1994223"/>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0" name="Oval 159">
                <a:extLst>
                  <a:ext uri="{FF2B5EF4-FFF2-40B4-BE49-F238E27FC236}">
                    <a16:creationId xmlns:a16="http://schemas.microsoft.com/office/drawing/2014/main" id="{6FA6012C-7C68-4C9A-BDA5-C17732A4F298}"/>
                  </a:ext>
                </a:extLst>
              </p:cNvPr>
              <p:cNvSpPr/>
              <p:nvPr/>
            </p:nvSpPr>
            <p:spPr>
              <a:xfrm>
                <a:off x="7510465" y="2462188"/>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1" name="Oval 160">
                <a:extLst>
                  <a:ext uri="{FF2B5EF4-FFF2-40B4-BE49-F238E27FC236}">
                    <a16:creationId xmlns:a16="http://schemas.microsoft.com/office/drawing/2014/main" id="{B67EDB90-037E-4634-A891-675D3BC3AFA3}"/>
                  </a:ext>
                </a:extLst>
              </p:cNvPr>
              <p:cNvSpPr/>
              <p:nvPr/>
            </p:nvSpPr>
            <p:spPr>
              <a:xfrm>
                <a:off x="7812050" y="2462188"/>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3" name="Oval 162">
                <a:extLst>
                  <a:ext uri="{FF2B5EF4-FFF2-40B4-BE49-F238E27FC236}">
                    <a16:creationId xmlns:a16="http://schemas.microsoft.com/office/drawing/2014/main" id="{04FBEA03-56D7-4D2B-A108-B9522BCFB100}"/>
                  </a:ext>
                </a:extLst>
              </p:cNvPr>
              <p:cNvSpPr/>
              <p:nvPr/>
            </p:nvSpPr>
            <p:spPr>
              <a:xfrm>
                <a:off x="7651306" y="2714222"/>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4" name="Oval 163">
                <a:extLst>
                  <a:ext uri="{FF2B5EF4-FFF2-40B4-BE49-F238E27FC236}">
                    <a16:creationId xmlns:a16="http://schemas.microsoft.com/office/drawing/2014/main" id="{9F21470D-F03F-4B7F-B365-35653A5A5FBD}"/>
                  </a:ext>
                </a:extLst>
              </p:cNvPr>
              <p:cNvSpPr/>
              <p:nvPr/>
            </p:nvSpPr>
            <p:spPr>
              <a:xfrm>
                <a:off x="7869012" y="2923011"/>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5" name="Oval 164">
                <a:extLst>
                  <a:ext uri="{FF2B5EF4-FFF2-40B4-BE49-F238E27FC236}">
                    <a16:creationId xmlns:a16="http://schemas.microsoft.com/office/drawing/2014/main" id="{CC29CC78-2682-42D2-977D-011C0A0F9848}"/>
                  </a:ext>
                </a:extLst>
              </p:cNvPr>
              <p:cNvSpPr/>
              <p:nvPr/>
            </p:nvSpPr>
            <p:spPr>
              <a:xfrm>
                <a:off x="7572767" y="3029005"/>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7" name="Oval 166">
                <a:extLst>
                  <a:ext uri="{FF2B5EF4-FFF2-40B4-BE49-F238E27FC236}">
                    <a16:creationId xmlns:a16="http://schemas.microsoft.com/office/drawing/2014/main" id="{F1343EFA-0A30-4E5B-B35C-99C3F883C8B5}"/>
                  </a:ext>
                </a:extLst>
              </p:cNvPr>
              <p:cNvSpPr/>
              <p:nvPr/>
            </p:nvSpPr>
            <p:spPr>
              <a:xfrm>
                <a:off x="7761502" y="3210293"/>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68" name="Group 167">
              <a:extLst>
                <a:ext uri="{FF2B5EF4-FFF2-40B4-BE49-F238E27FC236}">
                  <a16:creationId xmlns:a16="http://schemas.microsoft.com/office/drawing/2014/main" id="{EA8692A9-0B7E-424A-8532-03463CCF8C06}"/>
                </a:ext>
              </a:extLst>
            </p:cNvPr>
            <p:cNvGrpSpPr/>
            <p:nvPr/>
          </p:nvGrpSpPr>
          <p:grpSpPr>
            <a:xfrm rot="160166">
              <a:off x="8038664" y="1951068"/>
              <a:ext cx="627253" cy="1698522"/>
              <a:chOff x="7487958" y="1775543"/>
              <a:chExt cx="514009" cy="1678790"/>
            </a:xfrm>
          </p:grpSpPr>
          <p:sp>
            <p:nvSpPr>
              <p:cNvPr id="169" name="Oval 168">
                <a:extLst>
                  <a:ext uri="{FF2B5EF4-FFF2-40B4-BE49-F238E27FC236}">
                    <a16:creationId xmlns:a16="http://schemas.microsoft.com/office/drawing/2014/main" id="{580019DB-8252-4ACA-BF8F-0934CF6C68E7}"/>
                  </a:ext>
                </a:extLst>
              </p:cNvPr>
              <p:cNvSpPr/>
              <p:nvPr/>
            </p:nvSpPr>
            <p:spPr>
              <a:xfrm>
                <a:off x="7587916" y="1775543"/>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0" name="Oval 169">
                <a:extLst>
                  <a:ext uri="{FF2B5EF4-FFF2-40B4-BE49-F238E27FC236}">
                    <a16:creationId xmlns:a16="http://schemas.microsoft.com/office/drawing/2014/main" id="{82522967-3FE4-4F85-AD06-8C0224178418}"/>
                  </a:ext>
                </a:extLst>
              </p:cNvPr>
              <p:cNvSpPr/>
              <p:nvPr/>
            </p:nvSpPr>
            <p:spPr>
              <a:xfrm>
                <a:off x="7798662" y="1983477"/>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1" name="Oval 170">
                <a:extLst>
                  <a:ext uri="{FF2B5EF4-FFF2-40B4-BE49-F238E27FC236}">
                    <a16:creationId xmlns:a16="http://schemas.microsoft.com/office/drawing/2014/main" id="{ACE2D343-2FDD-4816-BDCA-180F6C3E8240}"/>
                  </a:ext>
                </a:extLst>
              </p:cNvPr>
              <p:cNvSpPr/>
              <p:nvPr/>
            </p:nvSpPr>
            <p:spPr>
              <a:xfrm>
                <a:off x="7643420" y="2206383"/>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2" name="Oval 171">
                <a:extLst>
                  <a:ext uri="{FF2B5EF4-FFF2-40B4-BE49-F238E27FC236}">
                    <a16:creationId xmlns:a16="http://schemas.microsoft.com/office/drawing/2014/main" id="{1B19CB3E-0759-45D8-92EE-60B15432F18A}"/>
                  </a:ext>
                </a:extLst>
              </p:cNvPr>
              <p:cNvSpPr/>
              <p:nvPr/>
            </p:nvSpPr>
            <p:spPr>
              <a:xfrm>
                <a:off x="7487958" y="2030603"/>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3" name="Oval 172">
                <a:extLst>
                  <a:ext uri="{FF2B5EF4-FFF2-40B4-BE49-F238E27FC236}">
                    <a16:creationId xmlns:a16="http://schemas.microsoft.com/office/drawing/2014/main" id="{B1C6A636-5204-43DA-B472-ABF06D9C0E67}"/>
                  </a:ext>
                </a:extLst>
              </p:cNvPr>
              <p:cNvSpPr/>
              <p:nvPr/>
            </p:nvSpPr>
            <p:spPr>
              <a:xfrm>
                <a:off x="7510465" y="2462188"/>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4" name="Oval 173">
                <a:extLst>
                  <a:ext uri="{FF2B5EF4-FFF2-40B4-BE49-F238E27FC236}">
                    <a16:creationId xmlns:a16="http://schemas.microsoft.com/office/drawing/2014/main" id="{5C4CFBA6-2230-4C91-ADC1-67A2771E4314}"/>
                  </a:ext>
                </a:extLst>
              </p:cNvPr>
              <p:cNvSpPr/>
              <p:nvPr/>
            </p:nvSpPr>
            <p:spPr>
              <a:xfrm>
                <a:off x="7812050" y="2462188"/>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5" name="Oval 174">
                <a:extLst>
                  <a:ext uri="{FF2B5EF4-FFF2-40B4-BE49-F238E27FC236}">
                    <a16:creationId xmlns:a16="http://schemas.microsoft.com/office/drawing/2014/main" id="{9C2B6709-1684-4F86-972F-4099CEE24792}"/>
                  </a:ext>
                </a:extLst>
              </p:cNvPr>
              <p:cNvSpPr/>
              <p:nvPr/>
            </p:nvSpPr>
            <p:spPr>
              <a:xfrm>
                <a:off x="7718797" y="2676893"/>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6" name="Oval 175">
                <a:extLst>
                  <a:ext uri="{FF2B5EF4-FFF2-40B4-BE49-F238E27FC236}">
                    <a16:creationId xmlns:a16="http://schemas.microsoft.com/office/drawing/2014/main" id="{33C7369C-FE59-4ED7-BC5E-7F3313BBE516}"/>
                  </a:ext>
                </a:extLst>
              </p:cNvPr>
              <p:cNvSpPr/>
              <p:nvPr/>
            </p:nvSpPr>
            <p:spPr>
              <a:xfrm>
                <a:off x="7510465" y="2778834"/>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7" name="Oval 176">
                <a:extLst>
                  <a:ext uri="{FF2B5EF4-FFF2-40B4-BE49-F238E27FC236}">
                    <a16:creationId xmlns:a16="http://schemas.microsoft.com/office/drawing/2014/main" id="{A02FB816-3B7E-4FD6-BE42-459F8EA5BEC3}"/>
                  </a:ext>
                </a:extLst>
              </p:cNvPr>
              <p:cNvSpPr/>
              <p:nvPr/>
            </p:nvSpPr>
            <p:spPr>
              <a:xfrm>
                <a:off x="7869012" y="2923011"/>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8" name="Oval 177">
                <a:extLst>
                  <a:ext uri="{FF2B5EF4-FFF2-40B4-BE49-F238E27FC236}">
                    <a16:creationId xmlns:a16="http://schemas.microsoft.com/office/drawing/2014/main" id="{AB4B8323-16DA-45F2-B61E-094198CD9C07}"/>
                  </a:ext>
                </a:extLst>
              </p:cNvPr>
              <p:cNvSpPr/>
              <p:nvPr/>
            </p:nvSpPr>
            <p:spPr>
              <a:xfrm>
                <a:off x="7572767" y="3029005"/>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9" name="Oval 178">
                <a:extLst>
                  <a:ext uri="{FF2B5EF4-FFF2-40B4-BE49-F238E27FC236}">
                    <a16:creationId xmlns:a16="http://schemas.microsoft.com/office/drawing/2014/main" id="{20CB0E9C-5159-40A2-800E-F65A154CFD18}"/>
                  </a:ext>
                </a:extLst>
              </p:cNvPr>
              <p:cNvSpPr/>
              <p:nvPr/>
            </p:nvSpPr>
            <p:spPr>
              <a:xfrm>
                <a:off x="7527194" y="3294609"/>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0" name="Oval 179">
                <a:extLst>
                  <a:ext uri="{FF2B5EF4-FFF2-40B4-BE49-F238E27FC236}">
                    <a16:creationId xmlns:a16="http://schemas.microsoft.com/office/drawing/2014/main" id="{8D28C681-9C01-44BB-A4C1-029D45A4A8F2}"/>
                  </a:ext>
                </a:extLst>
              </p:cNvPr>
              <p:cNvSpPr/>
              <p:nvPr/>
            </p:nvSpPr>
            <p:spPr>
              <a:xfrm>
                <a:off x="7761502" y="3210293"/>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1" name="Group 180">
              <a:extLst>
                <a:ext uri="{FF2B5EF4-FFF2-40B4-BE49-F238E27FC236}">
                  <a16:creationId xmlns:a16="http://schemas.microsoft.com/office/drawing/2014/main" id="{630F4945-A14A-4C89-A830-AB1732FE0963}"/>
                </a:ext>
              </a:extLst>
            </p:cNvPr>
            <p:cNvGrpSpPr/>
            <p:nvPr/>
          </p:nvGrpSpPr>
          <p:grpSpPr>
            <a:xfrm rot="10958606">
              <a:off x="8050420" y="3691921"/>
              <a:ext cx="627252" cy="1698522"/>
              <a:chOff x="7487958" y="1775543"/>
              <a:chExt cx="514009" cy="1678790"/>
            </a:xfrm>
          </p:grpSpPr>
          <p:sp>
            <p:nvSpPr>
              <p:cNvPr id="182" name="Oval 181">
                <a:extLst>
                  <a:ext uri="{FF2B5EF4-FFF2-40B4-BE49-F238E27FC236}">
                    <a16:creationId xmlns:a16="http://schemas.microsoft.com/office/drawing/2014/main" id="{AB738D5B-F0E0-4BC5-8A31-9375710FC068}"/>
                  </a:ext>
                </a:extLst>
              </p:cNvPr>
              <p:cNvSpPr/>
              <p:nvPr/>
            </p:nvSpPr>
            <p:spPr>
              <a:xfrm>
                <a:off x="7587916" y="1775543"/>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3" name="Oval 182">
                <a:extLst>
                  <a:ext uri="{FF2B5EF4-FFF2-40B4-BE49-F238E27FC236}">
                    <a16:creationId xmlns:a16="http://schemas.microsoft.com/office/drawing/2014/main" id="{9989AFFB-3270-4973-B37C-A6A852E89B85}"/>
                  </a:ext>
                </a:extLst>
              </p:cNvPr>
              <p:cNvSpPr/>
              <p:nvPr/>
            </p:nvSpPr>
            <p:spPr>
              <a:xfrm>
                <a:off x="7798662" y="1983477"/>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4" name="Oval 183">
                <a:extLst>
                  <a:ext uri="{FF2B5EF4-FFF2-40B4-BE49-F238E27FC236}">
                    <a16:creationId xmlns:a16="http://schemas.microsoft.com/office/drawing/2014/main" id="{9B47E2E3-013E-4590-9EC5-4AA47E68781B}"/>
                  </a:ext>
                </a:extLst>
              </p:cNvPr>
              <p:cNvSpPr/>
              <p:nvPr/>
            </p:nvSpPr>
            <p:spPr>
              <a:xfrm>
                <a:off x="7643420" y="2206383"/>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5" name="Oval 184">
                <a:extLst>
                  <a:ext uri="{FF2B5EF4-FFF2-40B4-BE49-F238E27FC236}">
                    <a16:creationId xmlns:a16="http://schemas.microsoft.com/office/drawing/2014/main" id="{B453F04E-D5B0-4066-A055-DBB2C7EB2ADD}"/>
                  </a:ext>
                </a:extLst>
              </p:cNvPr>
              <p:cNvSpPr/>
              <p:nvPr/>
            </p:nvSpPr>
            <p:spPr>
              <a:xfrm>
                <a:off x="7487958" y="2030603"/>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6" name="Oval 185">
                <a:extLst>
                  <a:ext uri="{FF2B5EF4-FFF2-40B4-BE49-F238E27FC236}">
                    <a16:creationId xmlns:a16="http://schemas.microsoft.com/office/drawing/2014/main" id="{C08518B6-07AD-46F6-8AB1-FB1DC46C7AEE}"/>
                  </a:ext>
                </a:extLst>
              </p:cNvPr>
              <p:cNvSpPr/>
              <p:nvPr/>
            </p:nvSpPr>
            <p:spPr>
              <a:xfrm>
                <a:off x="7510465" y="2462188"/>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7" name="Oval 186">
                <a:extLst>
                  <a:ext uri="{FF2B5EF4-FFF2-40B4-BE49-F238E27FC236}">
                    <a16:creationId xmlns:a16="http://schemas.microsoft.com/office/drawing/2014/main" id="{19E7E525-FB5F-4CB1-87AC-2498C89A2D78}"/>
                  </a:ext>
                </a:extLst>
              </p:cNvPr>
              <p:cNvSpPr/>
              <p:nvPr/>
            </p:nvSpPr>
            <p:spPr>
              <a:xfrm>
                <a:off x="7812050" y="2462188"/>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8" name="Oval 187">
                <a:extLst>
                  <a:ext uri="{FF2B5EF4-FFF2-40B4-BE49-F238E27FC236}">
                    <a16:creationId xmlns:a16="http://schemas.microsoft.com/office/drawing/2014/main" id="{04DB13F5-7AFF-422F-8AEF-35DCC2D4F3C7}"/>
                  </a:ext>
                </a:extLst>
              </p:cNvPr>
              <p:cNvSpPr/>
              <p:nvPr/>
            </p:nvSpPr>
            <p:spPr>
              <a:xfrm>
                <a:off x="7718797" y="2676893"/>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9" name="Oval 188">
                <a:extLst>
                  <a:ext uri="{FF2B5EF4-FFF2-40B4-BE49-F238E27FC236}">
                    <a16:creationId xmlns:a16="http://schemas.microsoft.com/office/drawing/2014/main" id="{AF06FF78-D940-4C11-9DC9-1B39F243ACCD}"/>
                  </a:ext>
                </a:extLst>
              </p:cNvPr>
              <p:cNvSpPr/>
              <p:nvPr/>
            </p:nvSpPr>
            <p:spPr>
              <a:xfrm>
                <a:off x="7510465" y="2778834"/>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0" name="Oval 189">
                <a:extLst>
                  <a:ext uri="{FF2B5EF4-FFF2-40B4-BE49-F238E27FC236}">
                    <a16:creationId xmlns:a16="http://schemas.microsoft.com/office/drawing/2014/main" id="{B100925E-5BC8-446B-9947-079366B8ABB8}"/>
                  </a:ext>
                </a:extLst>
              </p:cNvPr>
              <p:cNvSpPr/>
              <p:nvPr/>
            </p:nvSpPr>
            <p:spPr>
              <a:xfrm>
                <a:off x="7869012" y="2923011"/>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1" name="Oval 190">
                <a:extLst>
                  <a:ext uri="{FF2B5EF4-FFF2-40B4-BE49-F238E27FC236}">
                    <a16:creationId xmlns:a16="http://schemas.microsoft.com/office/drawing/2014/main" id="{29D97E78-1909-450D-A01E-28DCAEA255B1}"/>
                  </a:ext>
                </a:extLst>
              </p:cNvPr>
              <p:cNvSpPr/>
              <p:nvPr/>
            </p:nvSpPr>
            <p:spPr>
              <a:xfrm>
                <a:off x="7572767" y="3029005"/>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2" name="Oval 191">
                <a:extLst>
                  <a:ext uri="{FF2B5EF4-FFF2-40B4-BE49-F238E27FC236}">
                    <a16:creationId xmlns:a16="http://schemas.microsoft.com/office/drawing/2014/main" id="{301C649C-FCAB-4E8F-AC78-9F6C439664C9}"/>
                  </a:ext>
                </a:extLst>
              </p:cNvPr>
              <p:cNvSpPr/>
              <p:nvPr/>
            </p:nvSpPr>
            <p:spPr>
              <a:xfrm>
                <a:off x="7527194" y="3294609"/>
                <a:ext cx="159730" cy="159724"/>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3" name="Oval 192">
                <a:extLst>
                  <a:ext uri="{FF2B5EF4-FFF2-40B4-BE49-F238E27FC236}">
                    <a16:creationId xmlns:a16="http://schemas.microsoft.com/office/drawing/2014/main" id="{6A05AF66-E284-41C6-9A7B-FCF72A15AD8C}"/>
                  </a:ext>
                </a:extLst>
              </p:cNvPr>
              <p:cNvSpPr/>
              <p:nvPr/>
            </p:nvSpPr>
            <p:spPr>
              <a:xfrm>
                <a:off x="7761502" y="3210293"/>
                <a:ext cx="132955" cy="13295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27" name="Oval 226">
              <a:extLst>
                <a:ext uri="{FF2B5EF4-FFF2-40B4-BE49-F238E27FC236}">
                  <a16:creationId xmlns:a16="http://schemas.microsoft.com/office/drawing/2014/main" id="{858CF337-16E1-45A7-8E64-C5770181380A}"/>
                </a:ext>
              </a:extLst>
            </p:cNvPr>
            <p:cNvSpPr/>
            <p:nvPr/>
          </p:nvSpPr>
          <p:spPr>
            <a:xfrm rot="160166">
              <a:off x="6626056" y="5673641"/>
              <a:ext cx="155496" cy="15549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4" name="Oval 233">
              <a:extLst>
                <a:ext uri="{FF2B5EF4-FFF2-40B4-BE49-F238E27FC236}">
                  <a16:creationId xmlns:a16="http://schemas.microsoft.com/office/drawing/2014/main" id="{47CA53B0-05EB-4A89-85BC-DD80D28AC5E6}"/>
                </a:ext>
              </a:extLst>
            </p:cNvPr>
            <p:cNvSpPr/>
            <p:nvPr/>
          </p:nvSpPr>
          <p:spPr>
            <a:xfrm rot="10958606">
              <a:off x="6339066" y="5608420"/>
              <a:ext cx="155496" cy="155490"/>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8" name="Oval 237">
              <a:extLst>
                <a:ext uri="{FF2B5EF4-FFF2-40B4-BE49-F238E27FC236}">
                  <a16:creationId xmlns:a16="http://schemas.microsoft.com/office/drawing/2014/main" id="{5EEE34B6-0F3B-4B0D-A9A6-70E5D9E7EC95}"/>
                </a:ext>
              </a:extLst>
            </p:cNvPr>
            <p:cNvSpPr/>
            <p:nvPr/>
          </p:nvSpPr>
          <p:spPr>
            <a:xfrm rot="10958606">
              <a:off x="6758556" y="5368669"/>
              <a:ext cx="129430" cy="129425"/>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3" name="Oval 242">
              <a:extLst>
                <a:ext uri="{FF2B5EF4-FFF2-40B4-BE49-F238E27FC236}">
                  <a16:creationId xmlns:a16="http://schemas.microsoft.com/office/drawing/2014/main" id="{E48F1B8A-2A22-40CD-AFD3-C3A9ED2C384E}"/>
                </a:ext>
              </a:extLst>
            </p:cNvPr>
            <p:cNvSpPr/>
            <p:nvPr/>
          </p:nvSpPr>
          <p:spPr>
            <a:xfrm rot="10958606">
              <a:off x="6539109" y="5507611"/>
              <a:ext cx="129430" cy="129425"/>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Oval 8">
              <a:extLst>
                <a:ext uri="{FF2B5EF4-FFF2-40B4-BE49-F238E27FC236}">
                  <a16:creationId xmlns:a16="http://schemas.microsoft.com/office/drawing/2014/main" id="{FFA02BFD-7523-400D-9B64-5645B77FAE9A}"/>
                </a:ext>
              </a:extLst>
            </p:cNvPr>
            <p:cNvSpPr/>
            <p:nvPr/>
          </p:nvSpPr>
          <p:spPr>
            <a:xfrm>
              <a:off x="11141851" y="3677544"/>
              <a:ext cx="238241" cy="238241"/>
            </a:xfrm>
            <a:prstGeom prst="ellipse">
              <a:avLst/>
            </a:prstGeom>
            <a:solidFill>
              <a:srgbClr val="55C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Straight Connector 10">
              <a:extLst>
                <a:ext uri="{FF2B5EF4-FFF2-40B4-BE49-F238E27FC236}">
                  <a16:creationId xmlns:a16="http://schemas.microsoft.com/office/drawing/2014/main" id="{16A2921D-437A-4531-89E0-E05B436E9481}"/>
                </a:ext>
              </a:extLst>
            </p:cNvPr>
            <p:cNvCxnSpPr>
              <a:cxnSpLocks/>
              <a:stCxn id="122" idx="5"/>
              <a:endCxn id="190" idx="6"/>
            </p:cNvCxnSpPr>
            <p:nvPr/>
          </p:nvCxnSpPr>
          <p:spPr>
            <a:xfrm>
              <a:off x="6931984" y="1895858"/>
              <a:ext cx="1136247" cy="2252313"/>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529B1AD-E50A-4F9B-AA97-9872B3BE7507}"/>
                </a:ext>
              </a:extLst>
            </p:cNvPr>
            <p:cNvCxnSpPr>
              <a:cxnSpLocks/>
              <a:endCxn id="178" idx="2"/>
            </p:cNvCxnSpPr>
            <p:nvPr/>
          </p:nvCxnSpPr>
          <p:spPr>
            <a:xfrm>
              <a:off x="6920483" y="2664987"/>
              <a:ext cx="1199259" cy="611219"/>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95BB623-13E2-47DF-A7BE-3FADEDD7A961}"/>
                </a:ext>
              </a:extLst>
            </p:cNvPr>
            <p:cNvCxnSpPr>
              <a:cxnSpLocks/>
              <a:endCxn id="173" idx="2"/>
            </p:cNvCxnSpPr>
            <p:nvPr/>
          </p:nvCxnSpPr>
          <p:spPr>
            <a:xfrm flipV="1">
              <a:off x="6844015" y="2699808"/>
              <a:ext cx="1226490" cy="1739993"/>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6A3D24D-E22F-4A51-8758-32FC3B80613C}"/>
                </a:ext>
              </a:extLst>
            </p:cNvPr>
            <p:cNvCxnSpPr>
              <a:cxnSpLocks/>
              <a:stCxn id="75" idx="2"/>
              <a:endCxn id="183" idx="5"/>
            </p:cNvCxnSpPr>
            <p:nvPr/>
          </p:nvCxnSpPr>
          <p:spPr>
            <a:xfrm>
              <a:off x="6824588" y="3427450"/>
              <a:ext cx="1284696" cy="1603451"/>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8789EE9-6E36-44E8-B679-47EFD5A1FD00}"/>
                </a:ext>
              </a:extLst>
            </p:cNvPr>
            <p:cNvCxnSpPr>
              <a:cxnSpLocks/>
              <a:stCxn id="140" idx="5"/>
              <a:endCxn id="187" idx="5"/>
            </p:cNvCxnSpPr>
            <p:nvPr/>
          </p:nvCxnSpPr>
          <p:spPr>
            <a:xfrm flipV="1">
              <a:off x="6890066" y="4570709"/>
              <a:ext cx="1252028" cy="581135"/>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B0643AB-7FF6-44E8-8F50-090381BD32D4}"/>
                </a:ext>
              </a:extLst>
            </p:cNvPr>
            <p:cNvCxnSpPr>
              <a:cxnSpLocks/>
              <a:stCxn id="118" idx="6"/>
              <a:endCxn id="171" idx="2"/>
            </p:cNvCxnSpPr>
            <p:nvPr/>
          </p:nvCxnSpPr>
          <p:spPr>
            <a:xfrm>
              <a:off x="6799261" y="2399610"/>
              <a:ext cx="1444739" cy="62753"/>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5456E12-E09C-49F3-95D4-A3C189CD5901}"/>
                </a:ext>
              </a:extLst>
            </p:cNvPr>
            <p:cNvCxnSpPr>
              <a:cxnSpLocks/>
              <a:stCxn id="89" idx="1"/>
              <a:endCxn id="188" idx="6"/>
            </p:cNvCxnSpPr>
            <p:nvPr/>
          </p:nvCxnSpPr>
          <p:spPr>
            <a:xfrm>
              <a:off x="6879564" y="3222415"/>
              <a:ext cx="1328283" cy="1167918"/>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93CE7D6B-37CE-48A6-BE2A-34F209E30F00}"/>
                </a:ext>
              </a:extLst>
            </p:cNvPr>
            <p:cNvCxnSpPr>
              <a:cxnSpLocks/>
              <a:stCxn id="139" idx="6"/>
              <a:endCxn id="193" idx="7"/>
            </p:cNvCxnSpPr>
            <p:nvPr/>
          </p:nvCxnSpPr>
          <p:spPr>
            <a:xfrm flipV="1">
              <a:off x="6930366" y="3912475"/>
              <a:ext cx="1303869" cy="858910"/>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8E8E42B-E9C3-41E8-B123-F52A022764E2}"/>
                </a:ext>
              </a:extLst>
            </p:cNvPr>
            <p:cNvCxnSpPr>
              <a:cxnSpLocks/>
              <a:stCxn id="238" idx="3"/>
              <a:endCxn id="179" idx="3"/>
            </p:cNvCxnSpPr>
            <p:nvPr/>
          </p:nvCxnSpPr>
          <p:spPr>
            <a:xfrm flipV="1">
              <a:off x="6871093" y="3613980"/>
              <a:ext cx="1205804" cy="1775802"/>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54220E6-6AE4-46C6-A1AE-608DBBE17C43}"/>
                </a:ext>
              </a:extLst>
            </p:cNvPr>
            <p:cNvCxnSpPr>
              <a:cxnSpLocks/>
              <a:stCxn id="123" idx="6"/>
              <a:endCxn id="192" idx="6"/>
            </p:cNvCxnSpPr>
            <p:nvPr/>
          </p:nvCxnSpPr>
          <p:spPr>
            <a:xfrm>
              <a:off x="6937228" y="2166366"/>
              <a:ext cx="1533010" cy="1610439"/>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3A73B4C-C056-4EEA-869E-E5520B636C1D}"/>
                </a:ext>
              </a:extLst>
            </p:cNvPr>
            <p:cNvCxnSpPr>
              <a:cxnSpLocks/>
              <a:stCxn id="127" idx="2"/>
              <a:endCxn id="172" idx="3"/>
            </p:cNvCxnSpPr>
            <p:nvPr/>
          </p:nvCxnSpPr>
          <p:spPr>
            <a:xfrm flipV="1">
              <a:off x="6846299" y="2310957"/>
              <a:ext cx="1238627" cy="568861"/>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57AEB3C-0818-4694-A699-798E3D97C3C1}"/>
                </a:ext>
              </a:extLst>
            </p:cNvPr>
            <p:cNvCxnSpPr>
              <a:cxnSpLocks/>
              <a:stCxn id="64" idx="2"/>
              <a:endCxn id="176" idx="4"/>
            </p:cNvCxnSpPr>
            <p:nvPr/>
          </p:nvCxnSpPr>
          <p:spPr>
            <a:xfrm flipV="1">
              <a:off x="6893565" y="3090789"/>
              <a:ext cx="1239924" cy="597712"/>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4C62D12-D8A7-460A-AACB-EFBFE23E7052}"/>
                </a:ext>
              </a:extLst>
            </p:cNvPr>
            <p:cNvCxnSpPr>
              <a:cxnSpLocks/>
              <a:stCxn id="89" idx="2"/>
              <a:endCxn id="170" idx="3"/>
            </p:cNvCxnSpPr>
            <p:nvPr/>
          </p:nvCxnSpPr>
          <p:spPr>
            <a:xfrm flipV="1">
              <a:off x="6902336" y="2304306"/>
              <a:ext cx="1567260" cy="863133"/>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457A04B0-BCF5-46D7-8033-A7F5E14A5906}"/>
                </a:ext>
              </a:extLst>
            </p:cNvPr>
            <p:cNvCxnSpPr>
              <a:cxnSpLocks/>
              <a:stCxn id="140" idx="7"/>
              <a:endCxn id="174" idx="1"/>
            </p:cNvCxnSpPr>
            <p:nvPr/>
          </p:nvCxnSpPr>
          <p:spPr>
            <a:xfrm flipV="1">
              <a:off x="6890066" y="2670548"/>
              <a:ext cx="1574019" cy="2371344"/>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8404A7B1-B1B8-43EC-BBA5-1DF92A4E9885}"/>
                </a:ext>
              </a:extLst>
            </p:cNvPr>
            <p:cNvCxnSpPr>
              <a:cxnSpLocks/>
              <a:stCxn id="76" idx="1"/>
              <a:endCxn id="188" idx="6"/>
            </p:cNvCxnSpPr>
            <p:nvPr/>
          </p:nvCxnSpPr>
          <p:spPr>
            <a:xfrm>
              <a:off x="6868224" y="4164956"/>
              <a:ext cx="1339623" cy="225377"/>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1283512-52F8-4138-81C4-8F490B001735}"/>
                </a:ext>
              </a:extLst>
            </p:cNvPr>
            <p:cNvCxnSpPr>
              <a:cxnSpLocks/>
              <a:stCxn id="4" idx="2"/>
              <a:endCxn id="192" idx="6"/>
            </p:cNvCxnSpPr>
            <p:nvPr/>
          </p:nvCxnSpPr>
          <p:spPr>
            <a:xfrm flipV="1">
              <a:off x="6738070" y="3776805"/>
              <a:ext cx="1732168" cy="143901"/>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A81F299-134B-4337-A64D-55C1BB18CF60}"/>
                </a:ext>
              </a:extLst>
            </p:cNvPr>
            <p:cNvCxnSpPr>
              <a:cxnSpLocks/>
              <a:stCxn id="142" idx="5"/>
              <a:endCxn id="187" idx="6"/>
            </p:cNvCxnSpPr>
            <p:nvPr/>
          </p:nvCxnSpPr>
          <p:spPr>
            <a:xfrm>
              <a:off x="6854704" y="4473658"/>
              <a:ext cx="1261461" cy="143462"/>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DA11A62-226A-4CA8-9823-1C07C15D3FD4}"/>
                </a:ext>
              </a:extLst>
            </p:cNvPr>
            <p:cNvCxnSpPr>
              <a:cxnSpLocks/>
              <a:stCxn id="75" idx="1"/>
              <a:endCxn id="172" idx="4"/>
            </p:cNvCxnSpPr>
            <p:nvPr/>
          </p:nvCxnSpPr>
          <p:spPr>
            <a:xfrm flipV="1">
              <a:off x="6799247" y="2333306"/>
              <a:ext cx="1342063" cy="1155321"/>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EA5F72-0EE4-4293-B163-A7805C41EC3F}"/>
                </a:ext>
              </a:extLst>
            </p:cNvPr>
            <p:cNvCxnSpPr>
              <a:cxnSpLocks/>
              <a:stCxn id="174" idx="6"/>
              <a:endCxn id="150" idx="2"/>
            </p:cNvCxnSpPr>
            <p:nvPr/>
          </p:nvCxnSpPr>
          <p:spPr>
            <a:xfrm flipV="1">
              <a:off x="8600206" y="2706313"/>
              <a:ext cx="1104239" cy="18191"/>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3506957D-583C-44D3-959D-F8B7F1EF6755}"/>
                </a:ext>
              </a:extLst>
            </p:cNvPr>
            <p:cNvCxnSpPr>
              <a:cxnSpLocks/>
              <a:stCxn id="170" idx="5"/>
              <a:endCxn id="152" idx="2"/>
            </p:cNvCxnSpPr>
            <p:nvPr/>
          </p:nvCxnSpPr>
          <p:spPr>
            <a:xfrm>
              <a:off x="8607275" y="2310726"/>
              <a:ext cx="1043432" cy="705940"/>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0E1F847-3778-4673-A5FB-46520A0065E3}"/>
                </a:ext>
              </a:extLst>
            </p:cNvPr>
            <p:cNvCxnSpPr>
              <a:cxnSpLocks/>
              <a:stCxn id="175" idx="6"/>
              <a:endCxn id="164" idx="6"/>
            </p:cNvCxnSpPr>
            <p:nvPr/>
          </p:nvCxnSpPr>
          <p:spPr>
            <a:xfrm>
              <a:off x="8508422" y="2951248"/>
              <a:ext cx="1110810" cy="987421"/>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032737C-4FF7-4FE8-B136-D856A4F20A05}"/>
                </a:ext>
              </a:extLst>
            </p:cNvPr>
            <p:cNvCxnSpPr>
              <a:cxnSpLocks/>
              <a:stCxn id="186" idx="3"/>
              <a:endCxn id="147" idx="3"/>
            </p:cNvCxnSpPr>
            <p:nvPr/>
          </p:nvCxnSpPr>
          <p:spPr>
            <a:xfrm flipV="1">
              <a:off x="8624334" y="2473635"/>
              <a:ext cx="1080627" cy="2119338"/>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4C2BB902-837F-4B77-BBF2-BF6F9F72617C}"/>
                </a:ext>
              </a:extLst>
            </p:cNvPr>
            <p:cNvCxnSpPr>
              <a:cxnSpLocks/>
              <a:stCxn id="185" idx="2"/>
              <a:endCxn id="161" idx="6"/>
            </p:cNvCxnSpPr>
            <p:nvPr/>
          </p:nvCxnSpPr>
          <p:spPr>
            <a:xfrm flipV="1">
              <a:off x="8653174" y="4423834"/>
              <a:ext cx="1002595" cy="655201"/>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5D71B34-E169-4956-BBC4-727C5B6E4F25}"/>
                </a:ext>
              </a:extLst>
            </p:cNvPr>
            <p:cNvCxnSpPr>
              <a:cxnSpLocks/>
              <a:stCxn id="192" idx="1"/>
              <a:endCxn id="159" idx="5"/>
            </p:cNvCxnSpPr>
            <p:nvPr/>
          </p:nvCxnSpPr>
          <p:spPr>
            <a:xfrm>
              <a:off x="8633801" y="3841553"/>
              <a:ext cx="1086993" cy="1026939"/>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99E00966-E30C-46A0-8C24-57006BC846E6}"/>
                </a:ext>
              </a:extLst>
            </p:cNvPr>
            <p:cNvCxnSpPr>
              <a:cxnSpLocks/>
              <a:stCxn id="177" idx="6"/>
              <a:endCxn id="153" idx="2"/>
            </p:cNvCxnSpPr>
            <p:nvPr/>
          </p:nvCxnSpPr>
          <p:spPr>
            <a:xfrm>
              <a:off x="8647928" y="3193475"/>
              <a:ext cx="963018" cy="123142"/>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267C96F3-773D-4387-85C9-464EAB703A22}"/>
                </a:ext>
              </a:extLst>
            </p:cNvPr>
            <p:cNvCxnSpPr>
              <a:cxnSpLocks/>
              <a:stCxn id="191" idx="2"/>
              <a:endCxn id="167" idx="6"/>
            </p:cNvCxnSpPr>
            <p:nvPr/>
          </p:nvCxnSpPr>
          <p:spPr>
            <a:xfrm flipV="1">
              <a:off x="8596379" y="3643029"/>
              <a:ext cx="1147740" cy="422171"/>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0EB3363D-6EAE-4C9E-A4C5-10A9A9DB5E2A}"/>
                </a:ext>
              </a:extLst>
            </p:cNvPr>
            <p:cNvCxnSpPr>
              <a:cxnSpLocks/>
              <a:stCxn id="189" idx="2"/>
              <a:endCxn id="161" idx="6"/>
            </p:cNvCxnSpPr>
            <p:nvPr/>
          </p:nvCxnSpPr>
          <p:spPr>
            <a:xfrm>
              <a:off x="8660652" y="4321548"/>
              <a:ext cx="995117" cy="102286"/>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B34BB0D4-F84C-40B8-AF7F-9F79E95DE25A}"/>
                </a:ext>
              </a:extLst>
            </p:cNvPr>
            <p:cNvCxnSpPr>
              <a:cxnSpLocks/>
              <a:stCxn id="186" idx="1"/>
              <a:endCxn id="164" idx="7"/>
            </p:cNvCxnSpPr>
            <p:nvPr/>
          </p:nvCxnSpPr>
          <p:spPr>
            <a:xfrm flipV="1">
              <a:off x="8619948" y="3988808"/>
              <a:ext cx="1017116" cy="699179"/>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74C42B45-2E43-4672-86F4-BB9A84E8B717}"/>
                </a:ext>
              </a:extLst>
            </p:cNvPr>
            <p:cNvCxnSpPr>
              <a:cxnSpLocks/>
              <a:stCxn id="174" idx="6"/>
              <a:endCxn id="153" idx="1"/>
            </p:cNvCxnSpPr>
            <p:nvPr/>
          </p:nvCxnSpPr>
          <p:spPr>
            <a:xfrm>
              <a:off x="8600206" y="2724504"/>
              <a:ext cx="1034483" cy="531959"/>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03C1176-ED4E-4931-9859-202A09B4D688}"/>
                </a:ext>
              </a:extLst>
            </p:cNvPr>
            <p:cNvCxnSpPr>
              <a:cxnSpLocks/>
              <a:stCxn id="180" idx="6"/>
              <a:endCxn id="152" idx="2"/>
            </p:cNvCxnSpPr>
            <p:nvPr/>
          </p:nvCxnSpPr>
          <p:spPr>
            <a:xfrm flipV="1">
              <a:off x="8503337" y="3016666"/>
              <a:ext cx="1147370" cy="461042"/>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20C99B12-C6AD-4398-8FFA-E91564BF3CCA}"/>
                </a:ext>
              </a:extLst>
            </p:cNvPr>
            <p:cNvCxnSpPr>
              <a:cxnSpLocks/>
              <a:stCxn id="177" idx="5"/>
              <a:endCxn id="167" idx="6"/>
            </p:cNvCxnSpPr>
            <p:nvPr/>
          </p:nvCxnSpPr>
          <p:spPr>
            <a:xfrm>
              <a:off x="8621978" y="3239874"/>
              <a:ext cx="1122141" cy="403155"/>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307729A2-0F2C-4BAC-8EE2-B8265B434236}"/>
                </a:ext>
              </a:extLst>
            </p:cNvPr>
            <p:cNvCxnSpPr>
              <a:cxnSpLocks/>
              <a:stCxn id="151" idx="6"/>
              <a:endCxn id="9" idx="2"/>
            </p:cNvCxnSpPr>
            <p:nvPr/>
          </p:nvCxnSpPr>
          <p:spPr>
            <a:xfrm>
              <a:off x="10076332" y="3415408"/>
              <a:ext cx="1065519" cy="381257"/>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EBD0F1F9-4207-4C90-98AE-B98D9576C894}"/>
                </a:ext>
              </a:extLst>
            </p:cNvPr>
            <p:cNvCxnSpPr>
              <a:cxnSpLocks/>
              <a:stCxn id="160" idx="2"/>
              <a:endCxn id="9" idx="3"/>
            </p:cNvCxnSpPr>
            <p:nvPr/>
          </p:nvCxnSpPr>
          <p:spPr>
            <a:xfrm flipV="1">
              <a:off x="10104422" y="3880895"/>
              <a:ext cx="1072319" cy="563653"/>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33E9BBAD-EBF8-456F-80AD-8F8376C42A65}"/>
                </a:ext>
              </a:extLst>
            </p:cNvPr>
            <p:cNvCxnSpPr>
              <a:cxnSpLocks/>
              <a:stCxn id="156" idx="2"/>
              <a:endCxn id="9" idx="3"/>
            </p:cNvCxnSpPr>
            <p:nvPr/>
          </p:nvCxnSpPr>
          <p:spPr>
            <a:xfrm flipV="1">
              <a:off x="10096195" y="3880895"/>
              <a:ext cx="1080546" cy="1193636"/>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A1310667-80BD-4983-A65E-AB5A5B00D6F5}"/>
                </a:ext>
              </a:extLst>
            </p:cNvPr>
            <p:cNvCxnSpPr>
              <a:cxnSpLocks/>
              <a:stCxn id="164" idx="2"/>
              <a:endCxn id="9" idx="2"/>
            </p:cNvCxnSpPr>
            <p:nvPr/>
          </p:nvCxnSpPr>
          <p:spPr>
            <a:xfrm flipV="1">
              <a:off x="9756505" y="3796665"/>
              <a:ext cx="1385346" cy="148342"/>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CCBD0C47-E294-4389-A0A1-196E9396DB16}"/>
                </a:ext>
              </a:extLst>
            </p:cNvPr>
            <p:cNvCxnSpPr>
              <a:cxnSpLocks/>
              <a:stCxn id="149" idx="6"/>
              <a:endCxn id="9" idx="1"/>
            </p:cNvCxnSpPr>
            <p:nvPr/>
          </p:nvCxnSpPr>
          <p:spPr>
            <a:xfrm>
              <a:off x="10054450" y="2823422"/>
              <a:ext cx="1122291" cy="889012"/>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4BD2F816-5ACF-42C1-895B-D917FFC26B8B}"/>
                </a:ext>
              </a:extLst>
            </p:cNvPr>
            <p:cNvCxnSpPr>
              <a:cxnSpLocks/>
              <a:stCxn id="154" idx="6"/>
              <a:endCxn id="9" idx="1"/>
            </p:cNvCxnSpPr>
            <p:nvPr/>
          </p:nvCxnSpPr>
          <p:spPr>
            <a:xfrm>
              <a:off x="9944463" y="3154998"/>
              <a:ext cx="1232278" cy="557436"/>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6DC97049-799B-41C9-8525-095387F6F1AA}"/>
                </a:ext>
              </a:extLst>
            </p:cNvPr>
            <p:cNvCxnSpPr>
              <a:cxnSpLocks/>
              <a:stCxn id="163" idx="2"/>
              <a:endCxn id="9" idx="2"/>
            </p:cNvCxnSpPr>
            <p:nvPr/>
          </p:nvCxnSpPr>
          <p:spPr>
            <a:xfrm flipV="1">
              <a:off x="9971189" y="3796665"/>
              <a:ext cx="1170662" cy="377307"/>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43DB6DD9-7D06-4B36-B2B0-0DB271D0FFB0}"/>
                </a:ext>
              </a:extLst>
            </p:cNvPr>
            <p:cNvCxnSpPr>
              <a:cxnSpLocks/>
              <a:stCxn id="148" idx="5"/>
              <a:endCxn id="9" idx="1"/>
            </p:cNvCxnSpPr>
            <p:nvPr/>
          </p:nvCxnSpPr>
          <p:spPr>
            <a:xfrm>
              <a:off x="9991138" y="2579780"/>
              <a:ext cx="1185603" cy="1132654"/>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3D4C77F1-D15E-461C-AE65-ED28036381DE}"/>
                </a:ext>
              </a:extLst>
            </p:cNvPr>
            <p:cNvCxnSpPr>
              <a:cxnSpLocks/>
              <a:stCxn id="150" idx="5"/>
              <a:endCxn id="9" idx="1"/>
            </p:cNvCxnSpPr>
            <p:nvPr/>
          </p:nvCxnSpPr>
          <p:spPr>
            <a:xfrm>
              <a:off x="9803433" y="2761919"/>
              <a:ext cx="1373308" cy="950515"/>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CA8039A1-2D35-4509-B365-B80B69533944}"/>
                </a:ext>
              </a:extLst>
            </p:cNvPr>
            <p:cNvCxnSpPr>
              <a:cxnSpLocks/>
              <a:stCxn id="153" idx="6"/>
              <a:endCxn id="9" idx="2"/>
            </p:cNvCxnSpPr>
            <p:nvPr/>
          </p:nvCxnSpPr>
          <p:spPr>
            <a:xfrm>
              <a:off x="9753610" y="3323269"/>
              <a:ext cx="1388241" cy="473396"/>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204F0D6D-B13A-4271-857E-20D5B1BDB333}"/>
                </a:ext>
              </a:extLst>
            </p:cNvPr>
            <p:cNvCxnSpPr>
              <a:cxnSpLocks/>
              <a:stCxn id="127" idx="1"/>
              <a:endCxn id="184" idx="5"/>
            </p:cNvCxnSpPr>
            <p:nvPr/>
          </p:nvCxnSpPr>
          <p:spPr>
            <a:xfrm>
              <a:off x="6820958" y="2940995"/>
              <a:ext cx="1487969" cy="1873357"/>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062CF704-A287-4251-AD91-DD6EE31ADC1B}"/>
                </a:ext>
              </a:extLst>
            </p:cNvPr>
            <p:cNvCxnSpPr>
              <a:cxnSpLocks/>
              <a:stCxn id="182" idx="5"/>
              <a:endCxn id="64" idx="1"/>
            </p:cNvCxnSpPr>
            <p:nvPr/>
          </p:nvCxnSpPr>
          <p:spPr>
            <a:xfrm flipH="1" flipV="1">
              <a:off x="6870793" y="3743477"/>
              <a:ext cx="1485690" cy="1509439"/>
            </a:xfrm>
            <a:prstGeom prst="line">
              <a:avLst/>
            </a:prstGeom>
            <a:ln w="3175">
              <a:solidFill>
                <a:srgbClr val="44BFC5"/>
              </a:solidFill>
            </a:ln>
          </p:spPr>
          <p:style>
            <a:lnRef idx="1">
              <a:schemeClr val="accent1"/>
            </a:lnRef>
            <a:fillRef idx="0">
              <a:schemeClr val="accent1"/>
            </a:fillRef>
            <a:effectRef idx="0">
              <a:schemeClr val="accent1"/>
            </a:effectRef>
            <a:fontRef idx="minor">
              <a:schemeClr val="tx1"/>
            </a:fontRef>
          </p:style>
        </p:cxnSp>
      </p:grpSp>
      <p:sp>
        <p:nvSpPr>
          <p:cNvPr id="379" name="Left Brace 378">
            <a:extLst>
              <a:ext uri="{FF2B5EF4-FFF2-40B4-BE49-F238E27FC236}">
                <a16:creationId xmlns:a16="http://schemas.microsoft.com/office/drawing/2014/main" id="{7A5AC86F-116B-470D-A1A4-661EB5ADCE66}"/>
              </a:ext>
            </a:extLst>
          </p:cNvPr>
          <p:cNvSpPr/>
          <p:nvPr/>
        </p:nvSpPr>
        <p:spPr>
          <a:xfrm rot="16200000">
            <a:off x="7300115" y="4754634"/>
            <a:ext cx="304320" cy="1853025"/>
          </a:xfrm>
          <a:prstGeom prst="leftBrace">
            <a:avLst>
              <a:gd name="adj1" fmla="val 50239"/>
              <a:gd name="adj2" fmla="val 50173"/>
            </a:avLst>
          </a:prstGeom>
          <a:ln w="19050">
            <a:solidFill>
              <a:srgbClr val="D3F8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81" name="TextBox 380">
            <a:extLst>
              <a:ext uri="{FF2B5EF4-FFF2-40B4-BE49-F238E27FC236}">
                <a16:creationId xmlns:a16="http://schemas.microsoft.com/office/drawing/2014/main" id="{4C12659A-60A1-4F94-8F84-954A1BA40E66}"/>
              </a:ext>
            </a:extLst>
          </p:cNvPr>
          <p:cNvSpPr txBox="1"/>
          <p:nvPr/>
        </p:nvSpPr>
        <p:spPr>
          <a:xfrm>
            <a:off x="6868346" y="5961569"/>
            <a:ext cx="1329069" cy="371600"/>
          </a:xfrm>
          <a:prstGeom prst="rect">
            <a:avLst/>
          </a:prstGeom>
          <a:noFill/>
        </p:spPr>
        <p:txBody>
          <a:bodyPr wrap="square" rtlCol="0">
            <a:spAutoFit/>
          </a:bodyPr>
          <a:lstStyle/>
          <a:p>
            <a:r>
              <a:rPr lang="en-US" err="1">
                <a:solidFill>
                  <a:srgbClr val="D3F8FD"/>
                </a:solidFill>
              </a:rPr>
              <a:t>BatchNorm</a:t>
            </a:r>
            <a:endParaRPr lang="ru-RU">
              <a:solidFill>
                <a:srgbClr val="D3F8FD"/>
              </a:solidFill>
            </a:endParaRPr>
          </a:p>
        </p:txBody>
      </p:sp>
      <p:sp>
        <p:nvSpPr>
          <p:cNvPr id="157" name="TextBox 156">
            <a:extLst>
              <a:ext uri="{FF2B5EF4-FFF2-40B4-BE49-F238E27FC236}">
                <a16:creationId xmlns:a16="http://schemas.microsoft.com/office/drawing/2014/main" id="{15C8D232-6A62-4EE6-B5BF-CB9B845EBA7B}"/>
              </a:ext>
            </a:extLst>
          </p:cNvPr>
          <p:cNvSpPr txBox="1"/>
          <p:nvPr/>
        </p:nvSpPr>
        <p:spPr>
          <a:xfrm>
            <a:off x="7846847" y="1440343"/>
            <a:ext cx="1043432" cy="461665"/>
          </a:xfrm>
          <a:prstGeom prst="rect">
            <a:avLst/>
          </a:prstGeom>
          <a:noFill/>
        </p:spPr>
        <p:txBody>
          <a:bodyPr wrap="square" rtlCol="0">
            <a:spAutoFit/>
          </a:bodyPr>
          <a:lstStyle/>
          <a:p>
            <a:r>
              <a:rPr lang="en-US" sz="2400">
                <a:solidFill>
                  <a:srgbClr val="D3F8FD"/>
                </a:solidFill>
              </a:rPr>
              <a:t>128 n.</a:t>
            </a:r>
          </a:p>
        </p:txBody>
      </p:sp>
      <p:sp>
        <p:nvSpPr>
          <p:cNvPr id="162" name="Left Brace 161">
            <a:extLst>
              <a:ext uri="{FF2B5EF4-FFF2-40B4-BE49-F238E27FC236}">
                <a16:creationId xmlns:a16="http://schemas.microsoft.com/office/drawing/2014/main" id="{712ED907-B7D7-4E3F-8FE1-D3785BAD653E}"/>
              </a:ext>
            </a:extLst>
          </p:cNvPr>
          <p:cNvSpPr/>
          <p:nvPr/>
        </p:nvSpPr>
        <p:spPr>
          <a:xfrm rot="16200000">
            <a:off x="9019449" y="4967140"/>
            <a:ext cx="291268" cy="1386781"/>
          </a:xfrm>
          <a:prstGeom prst="leftBrace">
            <a:avLst>
              <a:gd name="adj1" fmla="val 50239"/>
              <a:gd name="adj2" fmla="val 50173"/>
            </a:avLst>
          </a:prstGeom>
          <a:ln w="19050">
            <a:solidFill>
              <a:srgbClr val="D3F8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66" name="TextBox 165">
            <a:extLst>
              <a:ext uri="{FF2B5EF4-FFF2-40B4-BE49-F238E27FC236}">
                <a16:creationId xmlns:a16="http://schemas.microsoft.com/office/drawing/2014/main" id="{213C0C4A-C30F-4CB9-9DCA-37CECF718BD6}"/>
              </a:ext>
            </a:extLst>
          </p:cNvPr>
          <p:cNvSpPr txBox="1"/>
          <p:nvPr/>
        </p:nvSpPr>
        <p:spPr>
          <a:xfrm>
            <a:off x="8500548" y="5961569"/>
            <a:ext cx="1329069" cy="371600"/>
          </a:xfrm>
          <a:prstGeom prst="rect">
            <a:avLst/>
          </a:prstGeom>
          <a:noFill/>
        </p:spPr>
        <p:txBody>
          <a:bodyPr wrap="square" rtlCol="0">
            <a:spAutoFit/>
          </a:bodyPr>
          <a:lstStyle/>
          <a:p>
            <a:r>
              <a:rPr lang="en-US" err="1">
                <a:solidFill>
                  <a:srgbClr val="D3F8FD"/>
                </a:solidFill>
              </a:rPr>
              <a:t>BatchNorm</a:t>
            </a:r>
            <a:endParaRPr lang="ru-RU">
              <a:solidFill>
                <a:srgbClr val="D3F8FD"/>
              </a:solidFill>
            </a:endParaRPr>
          </a:p>
        </p:txBody>
      </p:sp>
      <p:cxnSp>
        <p:nvCxnSpPr>
          <p:cNvPr id="194" name="Straight Connector 193">
            <a:extLst>
              <a:ext uri="{FF2B5EF4-FFF2-40B4-BE49-F238E27FC236}">
                <a16:creationId xmlns:a16="http://schemas.microsoft.com/office/drawing/2014/main" id="{584EA80F-0974-4A63-8A56-96B797F51E09}"/>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95" name="Rectangle: Rounded Corners 194">
            <a:extLst>
              <a:ext uri="{FF2B5EF4-FFF2-40B4-BE49-F238E27FC236}">
                <a16:creationId xmlns:a16="http://schemas.microsoft.com/office/drawing/2014/main" id="{3F832369-8220-4F4E-9800-F9034EF0C37E}"/>
              </a:ext>
            </a:extLst>
          </p:cNvPr>
          <p:cNvSpPr/>
          <p:nvPr/>
        </p:nvSpPr>
        <p:spPr>
          <a:xfrm>
            <a:off x="409844" y="102925"/>
            <a:ext cx="3538654" cy="708838"/>
          </a:xfrm>
          <a:prstGeom prst="roundRect">
            <a:avLst>
              <a:gd name="adj" fmla="val 50000"/>
            </a:avLst>
          </a:prstGeom>
          <a:no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196" name="Rectangle: Rounded Corners 195">
            <a:extLst>
              <a:ext uri="{FF2B5EF4-FFF2-40B4-BE49-F238E27FC236}">
                <a16:creationId xmlns:a16="http://schemas.microsoft.com/office/drawing/2014/main" id="{7CAF2544-4105-4A93-B2B3-3126E46C3386}"/>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197" name="Rectangle: Rounded Corners 196">
            <a:extLst>
              <a:ext uri="{FF2B5EF4-FFF2-40B4-BE49-F238E27FC236}">
                <a16:creationId xmlns:a16="http://schemas.microsoft.com/office/drawing/2014/main" id="{B7714782-348F-45DA-A8CC-7E22A4281587}"/>
              </a:ext>
            </a:extLst>
          </p:cNvPr>
          <p:cNvSpPr/>
          <p:nvPr/>
        </p:nvSpPr>
        <p:spPr>
          <a:xfrm>
            <a:off x="8243502" y="102927"/>
            <a:ext cx="3538654" cy="708836"/>
          </a:xfrm>
          <a:prstGeom prst="roundRect">
            <a:avLst>
              <a:gd name="adj" fmla="val 50000"/>
            </a:avLst>
          </a:prstGeom>
          <a:gradFill>
            <a:gsLst>
              <a:gs pos="0">
                <a:srgbClr val="85CCA6"/>
              </a:gs>
              <a:gs pos="100000">
                <a:srgbClr val="0BB5DF"/>
              </a:gs>
            </a:gsLst>
            <a:lin ang="5400000" scaled="1"/>
          </a:grad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7" name="Slide Number Placeholder 6">
            <a:extLst>
              <a:ext uri="{FF2B5EF4-FFF2-40B4-BE49-F238E27FC236}">
                <a16:creationId xmlns:a16="http://schemas.microsoft.com/office/drawing/2014/main" id="{FE8B09A3-837D-4059-8E58-A2CDFED7DA5A}"/>
              </a:ext>
            </a:extLst>
          </p:cNvPr>
          <p:cNvSpPr>
            <a:spLocks noGrp="1"/>
          </p:cNvSpPr>
          <p:nvPr>
            <p:ph type="sldNum" sz="quarter" idx="12"/>
          </p:nvPr>
        </p:nvSpPr>
        <p:spPr>
          <a:xfrm>
            <a:off x="9448800" y="6490946"/>
            <a:ext cx="2743200" cy="365125"/>
          </a:xfrm>
        </p:spPr>
        <p:txBody>
          <a:bodyPr/>
          <a:lstStyle/>
          <a:p>
            <a:fld id="{7EB848B3-5A9D-49F2-96F2-3595919467AB}" type="slidenum">
              <a:rPr lang="ru-RU" smtClean="0"/>
              <a:t>20</a:t>
            </a:fld>
            <a:endParaRPr lang="ru-RU"/>
          </a:p>
        </p:txBody>
      </p:sp>
    </p:spTree>
    <p:extLst>
      <p:ext uri="{BB962C8B-B14F-4D97-AF65-F5344CB8AC3E}">
        <p14:creationId xmlns:p14="http://schemas.microsoft.com/office/powerpoint/2010/main" val="2204098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8ACDA3"/>
                </a:solidFill>
                <a:latin typeface="zeitung"/>
              </a:rPr>
              <a:t>FYI: </a:t>
            </a:r>
            <a:r>
              <a:rPr lang="en-US" b="1" err="1">
                <a:solidFill>
                  <a:srgbClr val="8ACDA3"/>
                </a:solidFill>
                <a:latin typeface="zeitung"/>
              </a:rPr>
              <a:t>shap</a:t>
            </a:r>
            <a:r>
              <a:rPr lang="en-US" b="1">
                <a:solidFill>
                  <a:srgbClr val="8ACDA3"/>
                </a:solidFill>
                <a:latin typeface="zeitung"/>
              </a:rPr>
              <a:t> values</a:t>
            </a:r>
          </a:p>
        </p:txBody>
      </p:sp>
      <p:sp>
        <p:nvSpPr>
          <p:cNvPr id="5" name="Oval 4">
            <a:extLst>
              <a:ext uri="{FF2B5EF4-FFF2-40B4-BE49-F238E27FC236}">
                <a16:creationId xmlns:a16="http://schemas.microsoft.com/office/drawing/2014/main" id="{466EE5DB-C7C7-409A-9266-98BCB55BB2ED}"/>
              </a:ext>
            </a:extLst>
          </p:cNvPr>
          <p:cNvSpPr/>
          <p:nvPr/>
        </p:nvSpPr>
        <p:spPr>
          <a:xfrm>
            <a:off x="10773364" y="202766"/>
            <a:ext cx="456773" cy="456773"/>
          </a:xfrm>
          <a:prstGeom prst="ellipse">
            <a:avLst/>
          </a:prstGeom>
          <a:gradFill>
            <a:gsLst>
              <a:gs pos="0">
                <a:srgbClr val="85CCA6"/>
              </a:gs>
              <a:gs pos="100000">
                <a:srgbClr val="0BB5DF"/>
              </a:gs>
            </a:gsLst>
            <a:lin ang="10800000" scaled="1"/>
          </a:gra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D8952356-779B-48DC-8D38-024119483200}"/>
              </a:ext>
            </a:extLst>
          </p:cNvPr>
          <p:cNvSpPr/>
          <p:nvPr/>
        </p:nvSpPr>
        <p:spPr>
          <a:xfrm>
            <a:off x="11428821" y="200962"/>
            <a:ext cx="456773" cy="45677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2</a:t>
            </a:r>
            <a:endParaRPr lang="ru-RU" sz="2800" b="1"/>
          </a:p>
        </p:txBody>
      </p:sp>
      <p:sp>
        <p:nvSpPr>
          <p:cNvPr id="46" name="TextBox 45">
            <a:extLst>
              <a:ext uri="{FF2B5EF4-FFF2-40B4-BE49-F238E27FC236}">
                <a16:creationId xmlns:a16="http://schemas.microsoft.com/office/drawing/2014/main" id="{555C9710-E648-4D64-B5A0-E494A5D703D0}"/>
              </a:ext>
            </a:extLst>
          </p:cNvPr>
          <p:cNvSpPr txBox="1"/>
          <p:nvPr/>
        </p:nvSpPr>
        <p:spPr>
          <a:xfrm>
            <a:off x="401755" y="1310443"/>
            <a:ext cx="10246067" cy="400110"/>
          </a:xfrm>
          <a:prstGeom prst="rect">
            <a:avLst/>
          </a:prstGeom>
          <a:noFill/>
        </p:spPr>
        <p:txBody>
          <a:bodyPr wrap="square" lIns="91440" tIns="45720" rIns="91440" bIns="45720" anchor="t">
            <a:spAutoFit/>
          </a:bodyPr>
          <a:lstStyle/>
          <a:p>
            <a:r>
              <a:rPr lang="en-US" sz="2000" b="1" err="1">
                <a:solidFill>
                  <a:srgbClr val="44BFC5"/>
                </a:solidFill>
                <a:latin typeface="Arial"/>
                <a:cs typeface="Arial"/>
              </a:rPr>
              <a:t>Shap</a:t>
            </a:r>
            <a:r>
              <a:rPr lang="en-US" sz="2000" b="1">
                <a:solidFill>
                  <a:srgbClr val="44BFC5"/>
                </a:solidFill>
                <a:latin typeface="Arial"/>
                <a:cs typeface="Arial"/>
              </a:rPr>
              <a:t> value </a:t>
            </a:r>
            <a:r>
              <a:rPr lang="en-US">
                <a:solidFill>
                  <a:schemeClr val="bg1"/>
                </a:solidFill>
                <a:latin typeface="Arial"/>
                <a:cs typeface="Arial"/>
              </a:rPr>
              <a:t>can show how important specific feature can be in a black box model like Boosting</a:t>
            </a:r>
          </a:p>
        </p:txBody>
      </p:sp>
      <p:sp>
        <p:nvSpPr>
          <p:cNvPr id="4" name="Slide Number Placeholder 3">
            <a:extLst>
              <a:ext uri="{FF2B5EF4-FFF2-40B4-BE49-F238E27FC236}">
                <a16:creationId xmlns:a16="http://schemas.microsoft.com/office/drawing/2014/main" id="{42678325-70D5-43DA-A9DA-DD3723EB4320}"/>
              </a:ext>
            </a:extLst>
          </p:cNvPr>
          <p:cNvSpPr>
            <a:spLocks noGrp="1"/>
          </p:cNvSpPr>
          <p:nvPr>
            <p:ph type="sldNum" sz="quarter" idx="12"/>
          </p:nvPr>
        </p:nvSpPr>
        <p:spPr>
          <a:xfrm>
            <a:off x="9448800" y="6490515"/>
            <a:ext cx="2743200" cy="365125"/>
          </a:xfrm>
        </p:spPr>
        <p:txBody>
          <a:bodyPr/>
          <a:lstStyle/>
          <a:p>
            <a:fld id="{7EB848B3-5A9D-49F2-96F2-3595919467AB}" type="slidenum">
              <a:rPr lang="ru-RU" smtClean="0"/>
              <a:t>21</a:t>
            </a:fld>
            <a:endParaRPr lang="ru-RU"/>
          </a:p>
        </p:txBody>
      </p:sp>
      <p:sp>
        <p:nvSpPr>
          <p:cNvPr id="7" name="TextBox 6">
            <a:extLst>
              <a:ext uri="{FF2B5EF4-FFF2-40B4-BE49-F238E27FC236}">
                <a16:creationId xmlns:a16="http://schemas.microsoft.com/office/drawing/2014/main" id="{BAA9BEF4-37EA-496C-831B-ABFA1A541F2D}"/>
              </a:ext>
            </a:extLst>
          </p:cNvPr>
          <p:cNvSpPr txBox="1"/>
          <p:nvPr/>
        </p:nvSpPr>
        <p:spPr>
          <a:xfrm>
            <a:off x="-18861" y="6620293"/>
            <a:ext cx="6847840" cy="246221"/>
          </a:xfrm>
          <a:prstGeom prst="rect">
            <a:avLst/>
          </a:prstGeom>
          <a:noFill/>
        </p:spPr>
        <p:txBody>
          <a:bodyPr wrap="square" lIns="91440" tIns="45720" rIns="91440" bIns="45720" rtlCol="0" anchor="t">
            <a:spAutoFit/>
          </a:bodyPr>
          <a:lstStyle/>
          <a:p>
            <a:r>
              <a:rPr lang="en-GB" sz="1000">
                <a:solidFill>
                  <a:srgbClr val="E4F4EA"/>
                </a:solidFill>
                <a:ea typeface="+mn-lt"/>
                <a:cs typeface="+mn-lt"/>
              </a:rPr>
              <a:t>https://habr.com/ru/companies/wunderfund/articles/739744/</a:t>
            </a:r>
            <a:endParaRPr lang="ru-RU">
              <a:ea typeface="+mn-lt"/>
              <a:cs typeface="+mn-lt"/>
            </a:endParaRPr>
          </a:p>
        </p:txBody>
      </p:sp>
      <p:sp>
        <p:nvSpPr>
          <p:cNvPr id="8" name="TextBox 7">
            <a:extLst>
              <a:ext uri="{FF2B5EF4-FFF2-40B4-BE49-F238E27FC236}">
                <a16:creationId xmlns:a16="http://schemas.microsoft.com/office/drawing/2014/main" id="{2B97CD31-F755-E564-BEC0-B7202770040F}"/>
              </a:ext>
            </a:extLst>
          </p:cNvPr>
          <p:cNvSpPr txBox="1"/>
          <p:nvPr/>
        </p:nvSpPr>
        <p:spPr>
          <a:xfrm>
            <a:off x="401754" y="2254513"/>
            <a:ext cx="10246067" cy="3170099"/>
          </a:xfrm>
          <a:prstGeom prst="rect">
            <a:avLst/>
          </a:prstGeom>
          <a:noFill/>
        </p:spPr>
        <p:txBody>
          <a:bodyPr wrap="square" lIns="91440" tIns="45720" rIns="91440" bIns="45720" anchor="t">
            <a:spAutoFit/>
          </a:bodyPr>
          <a:lstStyle/>
          <a:p>
            <a:r>
              <a:rPr lang="en-US" sz="2000" b="1" dirty="0">
                <a:solidFill>
                  <a:srgbClr val="44BFC5"/>
                </a:solidFill>
                <a:latin typeface="Arial"/>
                <a:cs typeface="Arial"/>
              </a:rPr>
              <a:t>Algorithm (</a:t>
            </a:r>
            <a:r>
              <a:rPr lang="en-US" dirty="0">
                <a:solidFill>
                  <a:schemeClr val="bg1"/>
                </a:solidFill>
                <a:latin typeface="Arial"/>
                <a:cs typeface="Arial"/>
              </a:rPr>
              <a:t>suppose we want calculate importance of F4)</a:t>
            </a:r>
            <a:r>
              <a:rPr lang="en-US" sz="2000" b="1" dirty="0">
                <a:solidFill>
                  <a:srgbClr val="44BFC5"/>
                </a:solidFill>
                <a:latin typeface="Arial"/>
                <a:cs typeface="Arial"/>
              </a:rPr>
              <a:t>:</a:t>
            </a:r>
          </a:p>
          <a:p>
            <a:r>
              <a:rPr lang="en-US" dirty="0">
                <a:solidFill>
                  <a:schemeClr val="bg1"/>
                </a:solidFill>
                <a:latin typeface="Arial"/>
                <a:cs typeface="Arial"/>
              </a:rPr>
              <a:t>Step 1 – Shuffle positions of features (F1, F2, F3, F4) -&gt; (F1, F2, F4, F3)</a:t>
            </a:r>
          </a:p>
          <a:p>
            <a:r>
              <a:rPr lang="en-US" dirty="0">
                <a:solidFill>
                  <a:schemeClr val="bg1"/>
                </a:solidFill>
                <a:latin typeface="Arial"/>
                <a:cs typeface="Arial"/>
              </a:rPr>
              <a:t>Step 2 – We need to take two objects from our dataset A = (a1, a2, a3, a4), B = (b1, b2, b3, b4)</a:t>
            </a:r>
          </a:p>
          <a:p>
            <a:r>
              <a:rPr lang="en-US" dirty="0">
                <a:solidFill>
                  <a:schemeClr val="bg1"/>
                </a:solidFill>
                <a:latin typeface="Arial"/>
                <a:cs typeface="Arial"/>
              </a:rPr>
              <a:t>Step 3 – reshuffle features in objects like in step 1: A = (a1, a2, a4, a3), B = (b1, b2, b4, b3)</a:t>
            </a:r>
          </a:p>
          <a:p>
            <a:r>
              <a:rPr lang="en-US" dirty="0">
                <a:solidFill>
                  <a:schemeClr val="bg1"/>
                </a:solidFill>
                <a:latin typeface="Arial"/>
                <a:cs typeface="Arial"/>
              </a:rPr>
              <a:t>Step 4 –  . Create new object X1, where all feature on the right side of F4 in object A will be replaced with features of object B. X1 = (a1, a2, a4, b3), X2 = (a1, a2, b4, b3)</a:t>
            </a:r>
          </a:p>
          <a:p>
            <a:r>
              <a:rPr lang="en-US" dirty="0">
                <a:solidFill>
                  <a:schemeClr val="bg1"/>
                </a:solidFill>
                <a:latin typeface="Arial"/>
                <a:cs typeface="Arial"/>
              </a:rPr>
              <a:t>Step 5 – Calculate prediction of model for X1 and X2. The difference between predictions of X1 and X2 will be </a:t>
            </a:r>
            <a:r>
              <a:rPr lang="en-US" dirty="0" err="1">
                <a:solidFill>
                  <a:schemeClr val="bg1"/>
                </a:solidFill>
                <a:latin typeface="Arial"/>
                <a:cs typeface="Arial"/>
              </a:rPr>
              <a:t>shap</a:t>
            </a:r>
            <a:r>
              <a:rPr lang="en-US" dirty="0">
                <a:solidFill>
                  <a:schemeClr val="bg1"/>
                </a:solidFill>
                <a:latin typeface="Arial"/>
                <a:cs typeface="Arial"/>
              </a:rPr>
              <a:t> value for F4</a:t>
            </a:r>
          </a:p>
          <a:p>
            <a:r>
              <a:rPr lang="en-US" dirty="0">
                <a:solidFill>
                  <a:schemeClr val="bg1"/>
                </a:solidFill>
                <a:latin typeface="Arial"/>
                <a:cs typeface="Arial"/>
              </a:rPr>
              <a:t>Step 5+ - repeat previous steps n times and take mean of </a:t>
            </a:r>
            <a:r>
              <a:rPr lang="en-US" dirty="0" err="1">
                <a:solidFill>
                  <a:schemeClr val="bg1"/>
                </a:solidFill>
                <a:latin typeface="Arial"/>
                <a:cs typeface="Arial"/>
              </a:rPr>
              <a:t>shaps</a:t>
            </a:r>
            <a:r>
              <a:rPr lang="en-US" dirty="0">
                <a:solidFill>
                  <a:schemeClr val="bg1"/>
                </a:solidFill>
                <a:latin typeface="Arial"/>
                <a:cs typeface="Arial"/>
              </a:rPr>
              <a:t> in step 5. This will be </a:t>
            </a:r>
            <a:r>
              <a:rPr lang="en-US" dirty="0" err="1">
                <a:solidFill>
                  <a:schemeClr val="bg1"/>
                </a:solidFill>
                <a:latin typeface="Arial"/>
                <a:cs typeface="Arial"/>
              </a:rPr>
              <a:t>shap</a:t>
            </a:r>
            <a:r>
              <a:rPr lang="en-US" dirty="0">
                <a:solidFill>
                  <a:schemeClr val="bg1"/>
                </a:solidFill>
                <a:latin typeface="Arial"/>
                <a:cs typeface="Arial"/>
              </a:rPr>
              <a:t> value for F4</a:t>
            </a:r>
          </a:p>
          <a:p>
            <a:endParaRPr lang="en-US" dirty="0">
              <a:solidFill>
                <a:schemeClr val="bg1"/>
              </a:solidFill>
              <a:latin typeface="Arial"/>
              <a:cs typeface="Arial"/>
            </a:endParaRPr>
          </a:p>
        </p:txBody>
      </p:sp>
    </p:spTree>
    <p:extLst>
      <p:ext uri="{BB962C8B-B14F-4D97-AF65-F5344CB8AC3E}">
        <p14:creationId xmlns:p14="http://schemas.microsoft.com/office/powerpoint/2010/main" val="2675366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Summary:</a:t>
            </a:r>
            <a:endParaRPr lang="ru-RU">
              <a:gradFill flip="none" rotWithShape="1">
                <a:gsLst>
                  <a:gs pos="0">
                    <a:srgbClr val="8ACDA3"/>
                  </a:gs>
                  <a:gs pos="37000">
                    <a:srgbClr val="55C2BD"/>
                  </a:gs>
                  <a:gs pos="77000">
                    <a:srgbClr val="0BB5DF"/>
                  </a:gs>
                </a:gsLst>
                <a:lin ang="0" scaled="1"/>
                <a:tileRect/>
              </a:gradFill>
            </a:endParaRPr>
          </a:p>
        </p:txBody>
      </p:sp>
      <p:sp>
        <p:nvSpPr>
          <p:cNvPr id="4" name="Slide Number Placeholder 3">
            <a:extLst>
              <a:ext uri="{FF2B5EF4-FFF2-40B4-BE49-F238E27FC236}">
                <a16:creationId xmlns:a16="http://schemas.microsoft.com/office/drawing/2014/main" id="{544FA414-106A-47DD-9BCE-B729E23D3940}"/>
              </a:ext>
            </a:extLst>
          </p:cNvPr>
          <p:cNvSpPr>
            <a:spLocks noGrp="1"/>
          </p:cNvSpPr>
          <p:nvPr>
            <p:ph type="sldNum" sz="quarter" idx="12"/>
          </p:nvPr>
        </p:nvSpPr>
        <p:spPr>
          <a:xfrm>
            <a:off x="9448800" y="6472665"/>
            <a:ext cx="2743200" cy="365125"/>
          </a:xfrm>
        </p:spPr>
        <p:txBody>
          <a:bodyPr/>
          <a:lstStyle/>
          <a:p>
            <a:fld id="{7EB848B3-5A9D-49F2-96F2-3595919467AB}" type="slidenum">
              <a:rPr lang="ru-RU" smtClean="0"/>
              <a:t>22</a:t>
            </a:fld>
            <a:endParaRPr lang="ru-RU"/>
          </a:p>
        </p:txBody>
      </p:sp>
      <p:grpSp>
        <p:nvGrpSpPr>
          <p:cNvPr id="14" name="Group 13">
            <a:extLst>
              <a:ext uri="{FF2B5EF4-FFF2-40B4-BE49-F238E27FC236}">
                <a16:creationId xmlns:a16="http://schemas.microsoft.com/office/drawing/2014/main" id="{3CCEDED3-6122-477B-948B-309140DB6A14}"/>
              </a:ext>
            </a:extLst>
          </p:cNvPr>
          <p:cNvGrpSpPr/>
          <p:nvPr/>
        </p:nvGrpSpPr>
        <p:grpSpPr>
          <a:xfrm>
            <a:off x="212355" y="1146270"/>
            <a:ext cx="6280809" cy="3929332"/>
            <a:chOff x="4528144" y="2972243"/>
            <a:chExt cx="7151916" cy="3396923"/>
          </a:xfrm>
        </p:grpSpPr>
        <p:sp>
          <p:nvSpPr>
            <p:cNvPr id="15" name="Rectangle: Rounded Corners 14">
              <a:extLst>
                <a:ext uri="{FF2B5EF4-FFF2-40B4-BE49-F238E27FC236}">
                  <a16:creationId xmlns:a16="http://schemas.microsoft.com/office/drawing/2014/main" id="{F7C4FEE8-F0A8-421A-8B6B-23B93BDD17E2}"/>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Rounded Corners 15">
              <a:extLst>
                <a:ext uri="{FF2B5EF4-FFF2-40B4-BE49-F238E27FC236}">
                  <a16:creationId xmlns:a16="http://schemas.microsoft.com/office/drawing/2014/main" id="{572D48E4-E3B9-422E-B830-577B4531D1FD}"/>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Rounded Corners 16">
              <a:extLst>
                <a:ext uri="{FF2B5EF4-FFF2-40B4-BE49-F238E27FC236}">
                  <a16:creationId xmlns:a16="http://schemas.microsoft.com/office/drawing/2014/main" id="{F4D3F0F9-AEED-4360-9B40-0C7070CB4E87}"/>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Rounded Corners 17">
              <a:extLst>
                <a:ext uri="{FF2B5EF4-FFF2-40B4-BE49-F238E27FC236}">
                  <a16:creationId xmlns:a16="http://schemas.microsoft.com/office/drawing/2014/main" id="{0E5A97AD-067A-4763-8D10-1A05C00855FA}"/>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Group 18">
            <a:extLst>
              <a:ext uri="{FF2B5EF4-FFF2-40B4-BE49-F238E27FC236}">
                <a16:creationId xmlns:a16="http://schemas.microsoft.com/office/drawing/2014/main" id="{924D6065-361F-4026-A6A8-6BD20951D757}"/>
              </a:ext>
            </a:extLst>
          </p:cNvPr>
          <p:cNvGrpSpPr/>
          <p:nvPr/>
        </p:nvGrpSpPr>
        <p:grpSpPr>
          <a:xfrm>
            <a:off x="6693559" y="1146270"/>
            <a:ext cx="5346742" cy="3929332"/>
            <a:chOff x="4528144" y="2972243"/>
            <a:chExt cx="7151916" cy="3396923"/>
          </a:xfrm>
        </p:grpSpPr>
        <p:sp>
          <p:nvSpPr>
            <p:cNvPr id="20" name="Rectangle: Rounded Corners 19">
              <a:extLst>
                <a:ext uri="{FF2B5EF4-FFF2-40B4-BE49-F238E27FC236}">
                  <a16:creationId xmlns:a16="http://schemas.microsoft.com/office/drawing/2014/main" id="{ABB1D24B-E1C1-46C0-B4F2-D0FD4235F516}"/>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Rounded Corners 20">
              <a:extLst>
                <a:ext uri="{FF2B5EF4-FFF2-40B4-BE49-F238E27FC236}">
                  <a16:creationId xmlns:a16="http://schemas.microsoft.com/office/drawing/2014/main" id="{BEB6544E-E60D-4957-8097-1D2AD79DD9D5}"/>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Rounded Corners 21">
              <a:extLst>
                <a:ext uri="{FF2B5EF4-FFF2-40B4-BE49-F238E27FC236}">
                  <a16:creationId xmlns:a16="http://schemas.microsoft.com/office/drawing/2014/main" id="{CC2B7EA5-E5E3-444E-806B-060B61EA2286}"/>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Rectangle: Rounded Corners 22">
              <a:extLst>
                <a:ext uri="{FF2B5EF4-FFF2-40B4-BE49-F238E27FC236}">
                  <a16:creationId xmlns:a16="http://schemas.microsoft.com/office/drawing/2014/main" id="{9818BD60-074B-45CD-B553-F5DD6B4FB904}"/>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6" name="TextBox 25">
            <a:extLst>
              <a:ext uri="{FF2B5EF4-FFF2-40B4-BE49-F238E27FC236}">
                <a16:creationId xmlns:a16="http://schemas.microsoft.com/office/drawing/2014/main" id="{5A401539-835A-449B-B1FA-B747FAAD5794}"/>
              </a:ext>
            </a:extLst>
          </p:cNvPr>
          <p:cNvSpPr txBox="1"/>
          <p:nvPr/>
        </p:nvSpPr>
        <p:spPr>
          <a:xfrm>
            <a:off x="2644960" y="187650"/>
            <a:ext cx="4279787" cy="701142"/>
          </a:xfrm>
          <a:prstGeom prst="rect">
            <a:avLst/>
          </a:prstGeom>
          <a:noFill/>
        </p:spPr>
        <p:txBody>
          <a:bodyPr wrap="square" lIns="91440" tIns="45720" rIns="91440" bIns="45720" rtlCol="0" anchor="t">
            <a:spAutoFit/>
          </a:bodyPr>
          <a:lstStyle/>
          <a:p>
            <a:r>
              <a:rPr lang="en-US" sz="4000" b="1" err="1">
                <a:solidFill>
                  <a:srgbClr val="0BB5DF"/>
                </a:solidFill>
                <a:latin typeface="Arial"/>
                <a:cs typeface="Arial"/>
              </a:rPr>
              <a:t>CatBoost</a:t>
            </a:r>
            <a:r>
              <a:rPr lang="en-US" sz="4000" b="1">
                <a:solidFill>
                  <a:srgbClr val="0BB5DF"/>
                </a:solidFill>
                <a:latin typeface="Arial"/>
                <a:cs typeface="Arial"/>
              </a:rPr>
              <a:t> V1</a:t>
            </a:r>
            <a:endParaRPr lang="en-US" sz="4000" b="1" err="1">
              <a:solidFill>
                <a:srgbClr val="0BB5DF"/>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0ECB9A3-C762-416E-A1CE-DE83886B7D26}"/>
              </a:ext>
            </a:extLst>
          </p:cNvPr>
          <p:cNvSpPr txBox="1"/>
          <p:nvPr/>
        </p:nvSpPr>
        <p:spPr>
          <a:xfrm>
            <a:off x="9836581" y="7090"/>
            <a:ext cx="2246506" cy="923330"/>
          </a:xfrm>
          <a:prstGeom prst="rect">
            <a:avLst/>
          </a:prstGeom>
          <a:noFill/>
        </p:spPr>
        <p:txBody>
          <a:bodyPr wrap="square" lIns="91440" tIns="45720" rIns="91440" bIns="45720" rtlCol="0" anchor="t">
            <a:spAutoFit/>
          </a:bodyPr>
          <a:lstStyle/>
          <a:p>
            <a:r>
              <a:rPr lang="en-US" b="1">
                <a:solidFill>
                  <a:srgbClr val="D3F8FD"/>
                </a:solidFill>
                <a:latin typeface="Arial"/>
                <a:cs typeface="Arial"/>
              </a:rPr>
              <a:t>RMSE: 0.51</a:t>
            </a:r>
            <a:br>
              <a:rPr lang="en-US">
                <a:latin typeface="Arial"/>
                <a:cs typeface="Arial"/>
              </a:rPr>
            </a:br>
            <a:r>
              <a:rPr lang="en-US" b="1">
                <a:solidFill>
                  <a:srgbClr val="D3F8FD"/>
                </a:solidFill>
                <a:latin typeface="Arial"/>
                <a:cs typeface="Arial"/>
              </a:rPr>
              <a:t>R2: 0.57</a:t>
            </a:r>
          </a:p>
          <a:p>
            <a:r>
              <a:rPr lang="en-US" b="1">
                <a:solidFill>
                  <a:srgbClr val="D3F8FD"/>
                </a:solidFill>
                <a:latin typeface="Arial"/>
                <a:cs typeface="Arial"/>
              </a:rPr>
              <a:t>MAE: 0.39</a:t>
            </a:r>
          </a:p>
        </p:txBody>
      </p:sp>
      <p:sp>
        <p:nvSpPr>
          <p:cNvPr id="28" name="TextBox 27">
            <a:extLst>
              <a:ext uri="{FF2B5EF4-FFF2-40B4-BE49-F238E27FC236}">
                <a16:creationId xmlns:a16="http://schemas.microsoft.com/office/drawing/2014/main" id="{4634BA8C-E139-4087-AAED-E9529643053D}"/>
              </a:ext>
            </a:extLst>
          </p:cNvPr>
          <p:cNvSpPr txBox="1"/>
          <p:nvPr/>
        </p:nvSpPr>
        <p:spPr>
          <a:xfrm>
            <a:off x="6966829" y="5246237"/>
            <a:ext cx="4258220" cy="1128835"/>
          </a:xfrm>
          <a:prstGeom prst="rect">
            <a:avLst/>
          </a:prstGeom>
          <a:noFill/>
        </p:spPr>
        <p:txBody>
          <a:bodyPr wrap="square" rtlCol="0">
            <a:spAutoFit/>
          </a:bodyPr>
          <a:lstStyle/>
          <a:p>
            <a:pPr>
              <a:spcAft>
                <a:spcPts val="300"/>
              </a:spcAft>
            </a:pPr>
            <a:r>
              <a:rPr lang="en-US" sz="1600" b="1">
                <a:solidFill>
                  <a:schemeClr val="bg1"/>
                </a:solidFill>
                <a:latin typeface="Arial" panose="020B0604020202020204" pitchFamily="34" charset="0"/>
                <a:cs typeface="Arial" panose="020B0604020202020204" pitchFamily="34" charset="0"/>
              </a:rPr>
              <a:t>Most important features:</a:t>
            </a:r>
          </a:p>
          <a:p>
            <a:pPr marL="288000" indent="-144000">
              <a:lnSpc>
                <a:spcPct val="120000"/>
              </a:lnSpc>
              <a:buFont typeface="Arial" panose="020B0604020202020204" pitchFamily="34" charset="0"/>
              <a:buChar char="•"/>
            </a:pPr>
            <a:r>
              <a:rPr lang="en-US" sz="1400" b="1">
                <a:solidFill>
                  <a:schemeClr val="bg1"/>
                </a:solidFill>
                <a:latin typeface="Arial" panose="020B0604020202020204" pitchFamily="34" charset="0"/>
                <a:cs typeface="Arial" panose="020B0604020202020204" pitchFamily="34" charset="0"/>
              </a:rPr>
              <a:t>‘</a:t>
            </a:r>
            <a:r>
              <a:rPr lang="en-US" sz="1400" b="1" err="1">
                <a:solidFill>
                  <a:schemeClr val="bg1"/>
                </a:solidFill>
                <a:latin typeface="Arial" panose="020B0604020202020204" pitchFamily="34" charset="0"/>
                <a:cs typeface="Arial" panose="020B0604020202020204" pitchFamily="34" charset="0"/>
              </a:rPr>
              <a:t>vote_count</a:t>
            </a:r>
            <a:r>
              <a:rPr lang="en-US" sz="1400" b="1">
                <a:solidFill>
                  <a:schemeClr val="bg1"/>
                </a:solidFill>
                <a:latin typeface="Arial" panose="020B0604020202020204" pitchFamily="34" charset="0"/>
                <a:cs typeface="Arial" panose="020B0604020202020204" pitchFamily="34" charset="0"/>
              </a:rPr>
              <a:t>’ </a:t>
            </a:r>
            <a:r>
              <a:rPr lang="en-US" sz="1400">
                <a:solidFill>
                  <a:schemeClr val="bg1"/>
                </a:solidFill>
                <a:latin typeface="Arial" panose="020B0604020202020204" pitchFamily="34" charset="0"/>
                <a:cs typeface="Arial" panose="020B0604020202020204" pitchFamily="34" charset="0"/>
              </a:rPr>
              <a:t>– number of votes for the movie</a:t>
            </a:r>
          </a:p>
          <a:p>
            <a:pPr marL="288000" indent="-144000">
              <a:lnSpc>
                <a:spcPct val="120000"/>
              </a:lnSpc>
              <a:buFont typeface="Arial" panose="020B0604020202020204" pitchFamily="34" charset="0"/>
              <a:buChar char="•"/>
            </a:pPr>
            <a:r>
              <a:rPr lang="en-US" sz="1400" b="1">
                <a:solidFill>
                  <a:schemeClr val="bg1"/>
                </a:solidFill>
                <a:latin typeface="Arial" panose="020B0604020202020204" pitchFamily="34" charset="0"/>
                <a:cs typeface="Arial" panose="020B0604020202020204" pitchFamily="34" charset="0"/>
              </a:rPr>
              <a:t>‘year’ </a:t>
            </a:r>
            <a:r>
              <a:rPr lang="en-US" sz="1400">
                <a:solidFill>
                  <a:schemeClr val="bg1"/>
                </a:solidFill>
                <a:latin typeface="Arial" panose="020B0604020202020204" pitchFamily="34" charset="0"/>
                <a:cs typeface="Arial" panose="020B0604020202020204" pitchFamily="34" charset="0"/>
              </a:rPr>
              <a:t>–  year when the film was released</a:t>
            </a:r>
          </a:p>
          <a:p>
            <a:pPr marL="288000" indent="-144000">
              <a:lnSpc>
                <a:spcPct val="120000"/>
              </a:lnSpc>
              <a:buFont typeface="Arial" panose="020B0604020202020204" pitchFamily="34" charset="0"/>
              <a:buChar char="•"/>
            </a:pPr>
            <a:r>
              <a:rPr lang="en-US" sz="1400" b="1">
                <a:solidFill>
                  <a:schemeClr val="bg1"/>
                </a:solidFill>
                <a:latin typeface="Arial" panose="020B0604020202020204" pitchFamily="34" charset="0"/>
                <a:cs typeface="Arial" panose="020B0604020202020204" pitchFamily="34" charset="0"/>
              </a:rPr>
              <a:t>‘runtime’ </a:t>
            </a:r>
            <a:r>
              <a:rPr lang="en-US" sz="1400">
                <a:solidFill>
                  <a:schemeClr val="bg1"/>
                </a:solidFill>
                <a:latin typeface="Arial" panose="020B0604020202020204" pitchFamily="34" charset="0"/>
                <a:cs typeface="Arial" panose="020B0604020202020204" pitchFamily="34" charset="0"/>
              </a:rPr>
              <a:t>–  duration of the movie in minutes</a:t>
            </a:r>
            <a:endParaRPr lang="ru-RU" sz="140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D1D6E4DD-7DFB-4DCA-BA80-DEE18EAFF11A}"/>
              </a:ext>
            </a:extLst>
          </p:cNvPr>
          <p:cNvSpPr txBox="1"/>
          <p:nvPr/>
        </p:nvSpPr>
        <p:spPr>
          <a:xfrm>
            <a:off x="247200" y="5246237"/>
            <a:ext cx="6245964" cy="1128835"/>
          </a:xfrm>
          <a:prstGeom prst="rect">
            <a:avLst/>
          </a:prstGeom>
          <a:noFill/>
        </p:spPr>
        <p:txBody>
          <a:bodyPr wrap="square" rtlCol="0">
            <a:spAutoFit/>
          </a:bodyPr>
          <a:lstStyle/>
          <a:p>
            <a:pPr>
              <a:spcAft>
                <a:spcPts val="300"/>
              </a:spcAft>
            </a:pPr>
            <a:r>
              <a:rPr lang="en-US" sz="1600" b="1">
                <a:solidFill>
                  <a:schemeClr val="bg1"/>
                </a:solidFill>
                <a:latin typeface="Arial" panose="020B0604020202020204" pitchFamily="34" charset="0"/>
                <a:cs typeface="Arial" panose="020B0604020202020204" pitchFamily="34" charset="0"/>
              </a:rPr>
              <a:t>Non-significant features:</a:t>
            </a:r>
          </a:p>
          <a:p>
            <a:pPr marL="288000" indent="-144000">
              <a:lnSpc>
                <a:spcPct val="120000"/>
              </a:lnSpc>
              <a:buFont typeface="Arial" panose="020B0604020202020204" pitchFamily="34" charset="0"/>
              <a:buChar char="•"/>
            </a:pPr>
            <a:r>
              <a:rPr lang="en-US" sz="1400" b="1">
                <a:solidFill>
                  <a:schemeClr val="bg1"/>
                </a:solidFill>
                <a:latin typeface="Arial" panose="020B0604020202020204" pitchFamily="34" charset="0"/>
                <a:cs typeface="Arial" panose="020B0604020202020204" pitchFamily="34" charset="0"/>
              </a:rPr>
              <a:t>‘</a:t>
            </a:r>
            <a:r>
              <a:rPr lang="en-US" sz="1400" b="1" err="1">
                <a:solidFill>
                  <a:schemeClr val="bg1"/>
                </a:solidFill>
                <a:latin typeface="Arial" panose="020B0604020202020204" pitchFamily="34" charset="0"/>
                <a:cs typeface="Arial" panose="020B0604020202020204" pitchFamily="34" charset="0"/>
              </a:rPr>
              <a:t>original_language</a:t>
            </a:r>
            <a:r>
              <a:rPr lang="en-US" sz="1400" b="1">
                <a:solidFill>
                  <a:schemeClr val="bg1"/>
                </a:solidFill>
                <a:latin typeface="Arial" panose="020B0604020202020204" pitchFamily="34" charset="0"/>
                <a:cs typeface="Arial" panose="020B0604020202020204" pitchFamily="34" charset="0"/>
              </a:rPr>
              <a:t>’ </a:t>
            </a:r>
            <a:r>
              <a:rPr lang="en-US" sz="1400">
                <a:solidFill>
                  <a:schemeClr val="bg1"/>
                </a:solidFill>
                <a:latin typeface="Arial" panose="020B0604020202020204" pitchFamily="34" charset="0"/>
                <a:cs typeface="Arial" panose="020B0604020202020204" pitchFamily="34" charset="0"/>
              </a:rPr>
              <a:t>– Original language of the movie</a:t>
            </a:r>
          </a:p>
          <a:p>
            <a:pPr marL="288000" indent="-144000">
              <a:lnSpc>
                <a:spcPct val="120000"/>
              </a:lnSpc>
              <a:buFont typeface="Arial" panose="020B0604020202020204" pitchFamily="34" charset="0"/>
              <a:buChar char="•"/>
            </a:pPr>
            <a:r>
              <a:rPr lang="en-US" sz="1400" b="1">
                <a:solidFill>
                  <a:schemeClr val="bg1"/>
                </a:solidFill>
                <a:latin typeface="Arial" panose="020B0604020202020204" pitchFamily="34" charset="0"/>
                <a:cs typeface="Arial" panose="020B0604020202020204" pitchFamily="34" charset="0"/>
              </a:rPr>
              <a:t>‘</a:t>
            </a:r>
            <a:r>
              <a:rPr lang="en-US" sz="1400" b="1" err="1">
                <a:solidFill>
                  <a:schemeClr val="bg1"/>
                </a:solidFill>
                <a:latin typeface="Arial" panose="020B0604020202020204" pitchFamily="34" charset="0"/>
                <a:cs typeface="Arial" panose="020B0604020202020204" pitchFamily="34" charset="0"/>
              </a:rPr>
              <a:t>spoken_languages</a:t>
            </a:r>
            <a:r>
              <a:rPr lang="en-US" sz="1400" b="1">
                <a:solidFill>
                  <a:schemeClr val="bg1"/>
                </a:solidFill>
                <a:latin typeface="Arial" panose="020B0604020202020204" pitchFamily="34" charset="0"/>
                <a:cs typeface="Arial" panose="020B0604020202020204" pitchFamily="34" charset="0"/>
              </a:rPr>
              <a:t>’ </a:t>
            </a:r>
            <a:r>
              <a:rPr lang="en-US" sz="1400">
                <a:solidFill>
                  <a:schemeClr val="bg1"/>
                </a:solidFill>
                <a:latin typeface="Arial" panose="020B0604020202020204" pitchFamily="34" charset="0"/>
                <a:cs typeface="Arial" panose="020B0604020202020204" pitchFamily="34" charset="0"/>
              </a:rPr>
              <a:t>– Languages spoken in the movie</a:t>
            </a:r>
          </a:p>
          <a:p>
            <a:pPr marL="288000" indent="-144000">
              <a:lnSpc>
                <a:spcPct val="120000"/>
              </a:lnSpc>
              <a:buFont typeface="Arial" panose="020B0604020202020204" pitchFamily="34" charset="0"/>
              <a:buChar char="•"/>
            </a:pPr>
            <a:r>
              <a:rPr lang="en-US" sz="1400" b="1">
                <a:solidFill>
                  <a:schemeClr val="bg1"/>
                </a:solidFill>
                <a:latin typeface="Arial" panose="020B0604020202020204" pitchFamily="34" charset="0"/>
                <a:cs typeface="Arial" panose="020B0604020202020204" pitchFamily="34" charset="0"/>
              </a:rPr>
              <a:t>‘</a:t>
            </a:r>
            <a:r>
              <a:rPr lang="en-US" sz="1400" b="1" err="1">
                <a:solidFill>
                  <a:schemeClr val="bg1"/>
                </a:solidFill>
                <a:latin typeface="Arial" panose="020B0604020202020204" pitchFamily="34" charset="0"/>
                <a:cs typeface="Arial" panose="020B0604020202020204" pitchFamily="34" charset="0"/>
              </a:rPr>
              <a:t>production_companies</a:t>
            </a:r>
            <a:r>
              <a:rPr lang="en-US" sz="1400" b="1">
                <a:solidFill>
                  <a:schemeClr val="bg1"/>
                </a:solidFill>
                <a:latin typeface="Arial" panose="020B0604020202020204" pitchFamily="34" charset="0"/>
                <a:cs typeface="Arial" panose="020B0604020202020204" pitchFamily="34" charset="0"/>
              </a:rPr>
              <a:t>’ </a:t>
            </a:r>
            <a:r>
              <a:rPr lang="en-US" sz="1400">
                <a:solidFill>
                  <a:schemeClr val="bg1"/>
                </a:solidFill>
                <a:latin typeface="Arial" panose="020B0604020202020204" pitchFamily="34" charset="0"/>
                <a:cs typeface="Arial" panose="020B0604020202020204" pitchFamily="34" charset="0"/>
              </a:rPr>
              <a:t>– Production companies involved in the movie</a:t>
            </a:r>
            <a:endParaRPr lang="ru-RU" sz="1400">
              <a:solidFill>
                <a:schemeClr val="bg1"/>
              </a:solidFill>
              <a:latin typeface="Arial" panose="020B0604020202020204" pitchFamily="34" charset="0"/>
              <a:cs typeface="Arial" panose="020B0604020202020204" pitchFamily="34" charset="0"/>
            </a:endParaRPr>
          </a:p>
        </p:txBody>
      </p:sp>
      <p:pic>
        <p:nvPicPr>
          <p:cNvPr id="5" name="Рисунок 4" descr="Изображение выглядит как текст, снимок экрана, диаграмма, Шрифт&#10;&#10;Автоматически созданное описание">
            <a:extLst>
              <a:ext uri="{FF2B5EF4-FFF2-40B4-BE49-F238E27FC236}">
                <a16:creationId xmlns:a16="http://schemas.microsoft.com/office/drawing/2014/main" id="{5EF3578E-E90E-6EAC-F0FE-E246F040F648}"/>
              </a:ext>
            </a:extLst>
          </p:cNvPr>
          <p:cNvPicPr>
            <a:picLocks noChangeAspect="1"/>
          </p:cNvPicPr>
          <p:nvPr/>
        </p:nvPicPr>
        <p:blipFill>
          <a:blip r:embed="rId2"/>
          <a:stretch>
            <a:fillRect/>
          </a:stretch>
        </p:blipFill>
        <p:spPr>
          <a:xfrm>
            <a:off x="7084576" y="1350700"/>
            <a:ext cx="4651572" cy="3489007"/>
          </a:xfrm>
          <a:prstGeom prst="rect">
            <a:avLst/>
          </a:prstGeom>
        </p:spPr>
      </p:pic>
      <p:pic>
        <p:nvPicPr>
          <p:cNvPr id="6" name="Рисунок 5"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7672BA87-70DF-CFF9-CB0A-6BC37E9F96B7}"/>
              </a:ext>
            </a:extLst>
          </p:cNvPr>
          <p:cNvPicPr>
            <a:picLocks noChangeAspect="1"/>
          </p:cNvPicPr>
          <p:nvPr/>
        </p:nvPicPr>
        <p:blipFill>
          <a:blip r:embed="rId3"/>
          <a:stretch>
            <a:fillRect/>
          </a:stretch>
        </p:blipFill>
        <p:spPr>
          <a:xfrm>
            <a:off x="658152" y="1405752"/>
            <a:ext cx="5352881" cy="3486799"/>
          </a:xfrm>
          <a:prstGeom prst="rect">
            <a:avLst/>
          </a:prstGeom>
        </p:spPr>
      </p:pic>
    </p:spTree>
    <p:extLst>
      <p:ext uri="{BB962C8B-B14F-4D97-AF65-F5344CB8AC3E}">
        <p14:creationId xmlns:p14="http://schemas.microsoft.com/office/powerpoint/2010/main" val="2895647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Summary:</a:t>
            </a:r>
            <a:endParaRPr lang="ru-RU">
              <a:gradFill flip="none" rotWithShape="1">
                <a:gsLst>
                  <a:gs pos="0">
                    <a:srgbClr val="8ACDA3"/>
                  </a:gs>
                  <a:gs pos="37000">
                    <a:srgbClr val="55C2BD"/>
                  </a:gs>
                  <a:gs pos="77000">
                    <a:srgbClr val="0BB5DF"/>
                  </a:gs>
                </a:gsLst>
                <a:lin ang="0" scaled="1"/>
                <a:tileRect/>
              </a:gradFill>
            </a:endParaRPr>
          </a:p>
        </p:txBody>
      </p:sp>
      <p:sp>
        <p:nvSpPr>
          <p:cNvPr id="4" name="Slide Number Placeholder 3">
            <a:extLst>
              <a:ext uri="{FF2B5EF4-FFF2-40B4-BE49-F238E27FC236}">
                <a16:creationId xmlns:a16="http://schemas.microsoft.com/office/drawing/2014/main" id="{544FA414-106A-47DD-9BCE-B729E23D3940}"/>
              </a:ext>
            </a:extLst>
          </p:cNvPr>
          <p:cNvSpPr>
            <a:spLocks noGrp="1"/>
          </p:cNvSpPr>
          <p:nvPr>
            <p:ph type="sldNum" sz="quarter" idx="12"/>
          </p:nvPr>
        </p:nvSpPr>
        <p:spPr>
          <a:xfrm>
            <a:off x="9448800" y="6472665"/>
            <a:ext cx="2743200" cy="365125"/>
          </a:xfrm>
        </p:spPr>
        <p:txBody>
          <a:bodyPr/>
          <a:lstStyle/>
          <a:p>
            <a:fld id="{7EB848B3-5A9D-49F2-96F2-3595919467AB}" type="slidenum">
              <a:rPr lang="ru-RU" smtClean="0"/>
              <a:t>23</a:t>
            </a:fld>
            <a:endParaRPr lang="ru-RU"/>
          </a:p>
        </p:txBody>
      </p:sp>
      <p:grpSp>
        <p:nvGrpSpPr>
          <p:cNvPr id="14" name="Group 13">
            <a:extLst>
              <a:ext uri="{FF2B5EF4-FFF2-40B4-BE49-F238E27FC236}">
                <a16:creationId xmlns:a16="http://schemas.microsoft.com/office/drawing/2014/main" id="{3CCEDED3-6122-477B-948B-309140DB6A14}"/>
              </a:ext>
            </a:extLst>
          </p:cNvPr>
          <p:cNvGrpSpPr/>
          <p:nvPr/>
        </p:nvGrpSpPr>
        <p:grpSpPr>
          <a:xfrm>
            <a:off x="247200" y="2158742"/>
            <a:ext cx="3802284" cy="3236034"/>
            <a:chOff x="4528144" y="2972243"/>
            <a:chExt cx="7151916" cy="3396923"/>
          </a:xfrm>
        </p:grpSpPr>
        <p:sp>
          <p:nvSpPr>
            <p:cNvPr id="15" name="Rectangle: Rounded Corners 14">
              <a:extLst>
                <a:ext uri="{FF2B5EF4-FFF2-40B4-BE49-F238E27FC236}">
                  <a16:creationId xmlns:a16="http://schemas.microsoft.com/office/drawing/2014/main" id="{F7C4FEE8-F0A8-421A-8B6B-23B93BDD17E2}"/>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Rounded Corners 15">
              <a:extLst>
                <a:ext uri="{FF2B5EF4-FFF2-40B4-BE49-F238E27FC236}">
                  <a16:creationId xmlns:a16="http://schemas.microsoft.com/office/drawing/2014/main" id="{572D48E4-E3B9-422E-B830-577B4531D1FD}"/>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Rounded Corners 16">
              <a:extLst>
                <a:ext uri="{FF2B5EF4-FFF2-40B4-BE49-F238E27FC236}">
                  <a16:creationId xmlns:a16="http://schemas.microsoft.com/office/drawing/2014/main" id="{F4D3F0F9-AEED-4360-9B40-0C7070CB4E87}"/>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Rounded Corners 17">
              <a:extLst>
                <a:ext uri="{FF2B5EF4-FFF2-40B4-BE49-F238E27FC236}">
                  <a16:creationId xmlns:a16="http://schemas.microsoft.com/office/drawing/2014/main" id="{0E5A97AD-067A-4763-8D10-1A05C00855FA}"/>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Group 18">
            <a:extLst>
              <a:ext uri="{FF2B5EF4-FFF2-40B4-BE49-F238E27FC236}">
                <a16:creationId xmlns:a16="http://schemas.microsoft.com/office/drawing/2014/main" id="{BB528C2C-2F08-43F6-AF4D-60EA0402646D}"/>
              </a:ext>
            </a:extLst>
          </p:cNvPr>
          <p:cNvGrpSpPr/>
          <p:nvPr/>
        </p:nvGrpSpPr>
        <p:grpSpPr>
          <a:xfrm>
            <a:off x="4201490" y="2123522"/>
            <a:ext cx="3802284" cy="3238800"/>
            <a:chOff x="4528144" y="2972243"/>
            <a:chExt cx="7151916" cy="3396923"/>
          </a:xfrm>
        </p:grpSpPr>
        <p:sp>
          <p:nvSpPr>
            <p:cNvPr id="20" name="Rectangle: Rounded Corners 19">
              <a:extLst>
                <a:ext uri="{FF2B5EF4-FFF2-40B4-BE49-F238E27FC236}">
                  <a16:creationId xmlns:a16="http://schemas.microsoft.com/office/drawing/2014/main" id="{A9BF0086-CEFE-4936-BC37-F92E5EAD24A6}"/>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Rounded Corners 20">
              <a:extLst>
                <a:ext uri="{FF2B5EF4-FFF2-40B4-BE49-F238E27FC236}">
                  <a16:creationId xmlns:a16="http://schemas.microsoft.com/office/drawing/2014/main" id="{1683E0C2-F485-4ECC-8C19-B9626167B25C}"/>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Rounded Corners 21">
              <a:extLst>
                <a:ext uri="{FF2B5EF4-FFF2-40B4-BE49-F238E27FC236}">
                  <a16:creationId xmlns:a16="http://schemas.microsoft.com/office/drawing/2014/main" id="{81E0132D-8336-4A66-AF45-B98985403617}"/>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Rectangle: Rounded Corners 22">
              <a:extLst>
                <a:ext uri="{FF2B5EF4-FFF2-40B4-BE49-F238E27FC236}">
                  <a16:creationId xmlns:a16="http://schemas.microsoft.com/office/drawing/2014/main" id="{003C7AB1-DBB6-4F0A-AFF3-033B2F62255A}"/>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Group 23">
            <a:extLst>
              <a:ext uri="{FF2B5EF4-FFF2-40B4-BE49-F238E27FC236}">
                <a16:creationId xmlns:a16="http://schemas.microsoft.com/office/drawing/2014/main" id="{72EDA6D0-75E8-4C5D-ACDE-4BBD33AF21D7}"/>
              </a:ext>
            </a:extLst>
          </p:cNvPr>
          <p:cNvGrpSpPr/>
          <p:nvPr/>
        </p:nvGrpSpPr>
        <p:grpSpPr>
          <a:xfrm>
            <a:off x="8142516" y="2123522"/>
            <a:ext cx="3802284" cy="3238800"/>
            <a:chOff x="4528144" y="2972243"/>
            <a:chExt cx="7151916" cy="3396923"/>
          </a:xfrm>
        </p:grpSpPr>
        <p:sp>
          <p:nvSpPr>
            <p:cNvPr id="25" name="Rectangle: Rounded Corners 24">
              <a:extLst>
                <a:ext uri="{FF2B5EF4-FFF2-40B4-BE49-F238E27FC236}">
                  <a16:creationId xmlns:a16="http://schemas.microsoft.com/office/drawing/2014/main" id="{3FF371E5-78E6-44AC-8DF0-2C4D7B0A8794}"/>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Rectangle: Rounded Corners 25">
              <a:extLst>
                <a:ext uri="{FF2B5EF4-FFF2-40B4-BE49-F238E27FC236}">
                  <a16:creationId xmlns:a16="http://schemas.microsoft.com/office/drawing/2014/main" id="{98AD9F6A-EDFA-48F6-AF28-B21E68A55C82}"/>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Rectangle: Rounded Corners 26">
              <a:extLst>
                <a:ext uri="{FF2B5EF4-FFF2-40B4-BE49-F238E27FC236}">
                  <a16:creationId xmlns:a16="http://schemas.microsoft.com/office/drawing/2014/main" id="{C450D86C-E688-40AA-9E95-7A465CCE9C56}"/>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Rounded Corners 27">
              <a:extLst>
                <a:ext uri="{FF2B5EF4-FFF2-40B4-BE49-F238E27FC236}">
                  <a16:creationId xmlns:a16="http://schemas.microsoft.com/office/drawing/2014/main" id="{3D65A6E0-28D3-43F8-AEC6-B97F81BD7FA8}"/>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3" name="TextBox 32">
            <a:extLst>
              <a:ext uri="{FF2B5EF4-FFF2-40B4-BE49-F238E27FC236}">
                <a16:creationId xmlns:a16="http://schemas.microsoft.com/office/drawing/2014/main" id="{B4A91263-97BF-48C1-91E0-6DDB22F44E43}"/>
              </a:ext>
            </a:extLst>
          </p:cNvPr>
          <p:cNvSpPr txBox="1"/>
          <p:nvPr/>
        </p:nvSpPr>
        <p:spPr>
          <a:xfrm>
            <a:off x="2644960" y="187650"/>
            <a:ext cx="3227823" cy="707886"/>
          </a:xfrm>
          <a:prstGeom prst="rect">
            <a:avLst/>
          </a:prstGeom>
          <a:noFill/>
        </p:spPr>
        <p:txBody>
          <a:bodyPr wrap="square" lIns="91440" tIns="45720" rIns="91440" bIns="45720" rtlCol="0" anchor="t">
            <a:spAutoFit/>
          </a:bodyPr>
          <a:lstStyle/>
          <a:p>
            <a:r>
              <a:rPr lang="en-US" sz="4000" b="1" err="1">
                <a:solidFill>
                  <a:srgbClr val="0BB5DF"/>
                </a:solidFill>
                <a:latin typeface="Arial"/>
                <a:cs typeface="Arial"/>
              </a:rPr>
              <a:t>CatBoost</a:t>
            </a:r>
            <a:r>
              <a:rPr lang="en-US" sz="4000" b="1">
                <a:solidFill>
                  <a:srgbClr val="0BB5DF"/>
                </a:solidFill>
                <a:latin typeface="Arial"/>
                <a:cs typeface="Arial"/>
              </a:rPr>
              <a:t> V1</a:t>
            </a:r>
            <a:endParaRPr lang="ru-RU" sz="4000" b="1">
              <a:solidFill>
                <a:srgbClr val="0BB5DF"/>
              </a:solidFill>
              <a:latin typeface="Arial" panose="020B0604020202020204" pitchFamily="34" charset="0"/>
              <a:cs typeface="Arial" panose="020B0604020202020204" pitchFamily="34" charset="0"/>
            </a:endParaRPr>
          </a:p>
        </p:txBody>
      </p:sp>
      <p:pic>
        <p:nvPicPr>
          <p:cNvPr id="5" name="Рисунок 4" descr="Изображение выглядит как текст, снимок экрана, диаграмма, карта&#10;&#10;Автоматически созданное описание">
            <a:extLst>
              <a:ext uri="{FF2B5EF4-FFF2-40B4-BE49-F238E27FC236}">
                <a16:creationId xmlns:a16="http://schemas.microsoft.com/office/drawing/2014/main" id="{688BAB5B-5DEC-8358-3937-0110F41BBCDB}"/>
              </a:ext>
            </a:extLst>
          </p:cNvPr>
          <p:cNvPicPr>
            <a:picLocks noChangeAspect="1"/>
          </p:cNvPicPr>
          <p:nvPr/>
        </p:nvPicPr>
        <p:blipFill>
          <a:blip r:embed="rId2"/>
          <a:stretch>
            <a:fillRect/>
          </a:stretch>
        </p:blipFill>
        <p:spPr>
          <a:xfrm>
            <a:off x="442365" y="2437958"/>
            <a:ext cx="3471483" cy="2717111"/>
          </a:xfrm>
          <a:prstGeom prst="rect">
            <a:avLst/>
          </a:prstGeom>
        </p:spPr>
      </p:pic>
      <p:pic>
        <p:nvPicPr>
          <p:cNvPr id="6" name="Рисунок 5" descr="Изображение выглядит как текст, диаграмма, снимок экрана, График&#10;&#10;Автоматически созданное описание">
            <a:extLst>
              <a:ext uri="{FF2B5EF4-FFF2-40B4-BE49-F238E27FC236}">
                <a16:creationId xmlns:a16="http://schemas.microsoft.com/office/drawing/2014/main" id="{27A0C92C-70EF-7B12-0879-72674C01F410}"/>
              </a:ext>
            </a:extLst>
          </p:cNvPr>
          <p:cNvPicPr>
            <a:picLocks noChangeAspect="1"/>
          </p:cNvPicPr>
          <p:nvPr/>
        </p:nvPicPr>
        <p:blipFill>
          <a:blip r:embed="rId3"/>
          <a:stretch>
            <a:fillRect/>
          </a:stretch>
        </p:blipFill>
        <p:spPr>
          <a:xfrm>
            <a:off x="4340029" y="2388879"/>
            <a:ext cx="3417535" cy="2693890"/>
          </a:xfrm>
          <a:prstGeom prst="rect">
            <a:avLst/>
          </a:prstGeom>
        </p:spPr>
      </p:pic>
      <p:pic>
        <p:nvPicPr>
          <p:cNvPr id="7" name="Рисунок 6" descr="Изображение выглядит как текст, диаграмма, снимок экрана, линия&#10;&#10;Автоматически созданное описание">
            <a:extLst>
              <a:ext uri="{FF2B5EF4-FFF2-40B4-BE49-F238E27FC236}">
                <a16:creationId xmlns:a16="http://schemas.microsoft.com/office/drawing/2014/main" id="{88B96110-F41A-2F74-FB92-D663E091800C}"/>
              </a:ext>
            </a:extLst>
          </p:cNvPr>
          <p:cNvPicPr>
            <a:picLocks noChangeAspect="1"/>
          </p:cNvPicPr>
          <p:nvPr/>
        </p:nvPicPr>
        <p:blipFill>
          <a:blip r:embed="rId4"/>
          <a:stretch>
            <a:fillRect/>
          </a:stretch>
        </p:blipFill>
        <p:spPr>
          <a:xfrm>
            <a:off x="8359072" y="2545836"/>
            <a:ext cx="3370332" cy="2609249"/>
          </a:xfrm>
          <a:prstGeom prst="rect">
            <a:avLst/>
          </a:prstGeom>
        </p:spPr>
      </p:pic>
      <p:sp>
        <p:nvSpPr>
          <p:cNvPr id="9" name="TextBox 8">
            <a:extLst>
              <a:ext uri="{FF2B5EF4-FFF2-40B4-BE49-F238E27FC236}">
                <a16:creationId xmlns:a16="http://schemas.microsoft.com/office/drawing/2014/main" id="{9D453FE5-10B9-9F13-D99F-EDB271C38A01}"/>
              </a:ext>
            </a:extLst>
          </p:cNvPr>
          <p:cNvSpPr txBox="1"/>
          <p:nvPr/>
        </p:nvSpPr>
        <p:spPr>
          <a:xfrm>
            <a:off x="9836581" y="7090"/>
            <a:ext cx="2246506" cy="923330"/>
          </a:xfrm>
          <a:prstGeom prst="rect">
            <a:avLst/>
          </a:prstGeom>
          <a:noFill/>
        </p:spPr>
        <p:txBody>
          <a:bodyPr wrap="square" lIns="91440" tIns="45720" rIns="91440" bIns="45720" rtlCol="0" anchor="t">
            <a:spAutoFit/>
          </a:bodyPr>
          <a:lstStyle/>
          <a:p>
            <a:r>
              <a:rPr lang="en-US" b="1">
                <a:solidFill>
                  <a:srgbClr val="D3F8FD"/>
                </a:solidFill>
                <a:latin typeface="Arial"/>
                <a:cs typeface="Arial"/>
              </a:rPr>
              <a:t>RMSE: 0.51</a:t>
            </a:r>
            <a:br>
              <a:rPr lang="en-US">
                <a:latin typeface="Arial"/>
                <a:cs typeface="Arial"/>
              </a:rPr>
            </a:br>
            <a:r>
              <a:rPr lang="en-US" b="1">
                <a:solidFill>
                  <a:srgbClr val="D3F8FD"/>
                </a:solidFill>
                <a:latin typeface="Arial"/>
                <a:cs typeface="Arial"/>
              </a:rPr>
              <a:t>R2: 0.57</a:t>
            </a:r>
          </a:p>
          <a:p>
            <a:r>
              <a:rPr lang="en-US" b="1">
                <a:solidFill>
                  <a:srgbClr val="D3F8FD"/>
                </a:solidFill>
                <a:latin typeface="Arial"/>
                <a:cs typeface="Arial"/>
              </a:rPr>
              <a:t>MAE: 0.39</a:t>
            </a:r>
          </a:p>
        </p:txBody>
      </p:sp>
    </p:spTree>
    <p:extLst>
      <p:ext uri="{BB962C8B-B14F-4D97-AF65-F5344CB8AC3E}">
        <p14:creationId xmlns:p14="http://schemas.microsoft.com/office/powerpoint/2010/main" val="4095843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Summary:</a:t>
            </a:r>
            <a:endParaRPr lang="ru-RU">
              <a:gradFill flip="none" rotWithShape="1">
                <a:gsLst>
                  <a:gs pos="0">
                    <a:srgbClr val="8ACDA3"/>
                  </a:gs>
                  <a:gs pos="37000">
                    <a:srgbClr val="55C2BD"/>
                  </a:gs>
                  <a:gs pos="77000">
                    <a:srgbClr val="0BB5DF"/>
                  </a:gs>
                </a:gsLst>
                <a:lin ang="0" scaled="1"/>
                <a:tileRect/>
              </a:gradFill>
            </a:endParaRPr>
          </a:p>
        </p:txBody>
      </p:sp>
      <p:sp>
        <p:nvSpPr>
          <p:cNvPr id="4" name="Slide Number Placeholder 3">
            <a:extLst>
              <a:ext uri="{FF2B5EF4-FFF2-40B4-BE49-F238E27FC236}">
                <a16:creationId xmlns:a16="http://schemas.microsoft.com/office/drawing/2014/main" id="{544FA414-106A-47DD-9BCE-B729E23D3940}"/>
              </a:ext>
            </a:extLst>
          </p:cNvPr>
          <p:cNvSpPr>
            <a:spLocks noGrp="1"/>
          </p:cNvSpPr>
          <p:nvPr>
            <p:ph type="sldNum" sz="quarter" idx="12"/>
          </p:nvPr>
        </p:nvSpPr>
        <p:spPr>
          <a:xfrm>
            <a:off x="9448800" y="6472665"/>
            <a:ext cx="2743200" cy="365125"/>
          </a:xfrm>
        </p:spPr>
        <p:txBody>
          <a:bodyPr/>
          <a:lstStyle/>
          <a:p>
            <a:fld id="{7EB848B3-5A9D-49F2-96F2-3595919467AB}" type="slidenum">
              <a:rPr lang="ru-RU" smtClean="0"/>
              <a:t>24</a:t>
            </a:fld>
            <a:endParaRPr lang="ru-RU"/>
          </a:p>
        </p:txBody>
      </p:sp>
      <p:grpSp>
        <p:nvGrpSpPr>
          <p:cNvPr id="14" name="Group 13">
            <a:extLst>
              <a:ext uri="{FF2B5EF4-FFF2-40B4-BE49-F238E27FC236}">
                <a16:creationId xmlns:a16="http://schemas.microsoft.com/office/drawing/2014/main" id="{3CCEDED3-6122-477B-948B-309140DB6A14}"/>
              </a:ext>
            </a:extLst>
          </p:cNvPr>
          <p:cNvGrpSpPr/>
          <p:nvPr/>
        </p:nvGrpSpPr>
        <p:grpSpPr>
          <a:xfrm>
            <a:off x="212355" y="1146270"/>
            <a:ext cx="6280809" cy="3929332"/>
            <a:chOff x="4528144" y="2972243"/>
            <a:chExt cx="7151916" cy="3396923"/>
          </a:xfrm>
        </p:grpSpPr>
        <p:sp>
          <p:nvSpPr>
            <p:cNvPr id="15" name="Rectangle: Rounded Corners 14">
              <a:extLst>
                <a:ext uri="{FF2B5EF4-FFF2-40B4-BE49-F238E27FC236}">
                  <a16:creationId xmlns:a16="http://schemas.microsoft.com/office/drawing/2014/main" id="{F7C4FEE8-F0A8-421A-8B6B-23B93BDD17E2}"/>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Rounded Corners 15">
              <a:extLst>
                <a:ext uri="{FF2B5EF4-FFF2-40B4-BE49-F238E27FC236}">
                  <a16:creationId xmlns:a16="http://schemas.microsoft.com/office/drawing/2014/main" id="{572D48E4-E3B9-422E-B830-577B4531D1FD}"/>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Rounded Corners 16">
              <a:extLst>
                <a:ext uri="{FF2B5EF4-FFF2-40B4-BE49-F238E27FC236}">
                  <a16:creationId xmlns:a16="http://schemas.microsoft.com/office/drawing/2014/main" id="{F4D3F0F9-AEED-4360-9B40-0C7070CB4E87}"/>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Rounded Corners 17">
              <a:extLst>
                <a:ext uri="{FF2B5EF4-FFF2-40B4-BE49-F238E27FC236}">
                  <a16:creationId xmlns:a16="http://schemas.microsoft.com/office/drawing/2014/main" id="{0E5A97AD-067A-4763-8D10-1A05C00855FA}"/>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Group 18">
            <a:extLst>
              <a:ext uri="{FF2B5EF4-FFF2-40B4-BE49-F238E27FC236}">
                <a16:creationId xmlns:a16="http://schemas.microsoft.com/office/drawing/2014/main" id="{924D6065-361F-4026-A6A8-6BD20951D757}"/>
              </a:ext>
            </a:extLst>
          </p:cNvPr>
          <p:cNvGrpSpPr/>
          <p:nvPr/>
        </p:nvGrpSpPr>
        <p:grpSpPr>
          <a:xfrm>
            <a:off x="6693559" y="1146270"/>
            <a:ext cx="5346742" cy="3929332"/>
            <a:chOff x="4528144" y="2972243"/>
            <a:chExt cx="7151916" cy="3396923"/>
          </a:xfrm>
        </p:grpSpPr>
        <p:sp>
          <p:nvSpPr>
            <p:cNvPr id="20" name="Rectangle: Rounded Corners 19">
              <a:extLst>
                <a:ext uri="{FF2B5EF4-FFF2-40B4-BE49-F238E27FC236}">
                  <a16:creationId xmlns:a16="http://schemas.microsoft.com/office/drawing/2014/main" id="{ABB1D24B-E1C1-46C0-B4F2-D0FD4235F516}"/>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Rounded Corners 20">
              <a:extLst>
                <a:ext uri="{FF2B5EF4-FFF2-40B4-BE49-F238E27FC236}">
                  <a16:creationId xmlns:a16="http://schemas.microsoft.com/office/drawing/2014/main" id="{BEB6544E-E60D-4957-8097-1D2AD79DD9D5}"/>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Rounded Corners 21">
              <a:extLst>
                <a:ext uri="{FF2B5EF4-FFF2-40B4-BE49-F238E27FC236}">
                  <a16:creationId xmlns:a16="http://schemas.microsoft.com/office/drawing/2014/main" id="{CC2B7EA5-E5E3-444E-806B-060B61EA2286}"/>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Rectangle: Rounded Corners 22">
              <a:extLst>
                <a:ext uri="{FF2B5EF4-FFF2-40B4-BE49-F238E27FC236}">
                  <a16:creationId xmlns:a16="http://schemas.microsoft.com/office/drawing/2014/main" id="{9818BD60-074B-45CD-B553-F5DD6B4FB904}"/>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6" name="TextBox 25">
            <a:extLst>
              <a:ext uri="{FF2B5EF4-FFF2-40B4-BE49-F238E27FC236}">
                <a16:creationId xmlns:a16="http://schemas.microsoft.com/office/drawing/2014/main" id="{5A401539-835A-449B-B1FA-B747FAAD5794}"/>
              </a:ext>
            </a:extLst>
          </p:cNvPr>
          <p:cNvSpPr txBox="1"/>
          <p:nvPr/>
        </p:nvSpPr>
        <p:spPr>
          <a:xfrm>
            <a:off x="2644960" y="187650"/>
            <a:ext cx="3524530" cy="701142"/>
          </a:xfrm>
          <a:prstGeom prst="rect">
            <a:avLst/>
          </a:prstGeom>
          <a:noFill/>
        </p:spPr>
        <p:txBody>
          <a:bodyPr wrap="square" lIns="91440" tIns="45720" rIns="91440" bIns="45720" rtlCol="0" anchor="t">
            <a:spAutoFit/>
          </a:bodyPr>
          <a:lstStyle/>
          <a:p>
            <a:r>
              <a:rPr lang="en-US" sz="4000" b="1" err="1">
                <a:solidFill>
                  <a:srgbClr val="0BB5DF"/>
                </a:solidFill>
                <a:latin typeface="Arial"/>
                <a:cs typeface="Arial"/>
              </a:rPr>
              <a:t>CatBoost</a:t>
            </a:r>
            <a:r>
              <a:rPr lang="en-US" sz="4000" b="1">
                <a:solidFill>
                  <a:srgbClr val="0BB5DF"/>
                </a:solidFill>
                <a:latin typeface="Arial"/>
                <a:cs typeface="Arial"/>
              </a:rPr>
              <a:t> V2</a:t>
            </a:r>
            <a:endParaRPr lang="en-US" sz="4000" b="1" err="1">
              <a:solidFill>
                <a:srgbClr val="0BB5DF"/>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634BA8C-E139-4087-AAED-E9529643053D}"/>
              </a:ext>
            </a:extLst>
          </p:cNvPr>
          <p:cNvSpPr txBox="1"/>
          <p:nvPr/>
        </p:nvSpPr>
        <p:spPr>
          <a:xfrm>
            <a:off x="6966829" y="5246237"/>
            <a:ext cx="4258220" cy="1387367"/>
          </a:xfrm>
          <a:prstGeom prst="rect">
            <a:avLst/>
          </a:prstGeom>
          <a:noFill/>
        </p:spPr>
        <p:txBody>
          <a:bodyPr wrap="square" lIns="91440" tIns="45720" rIns="91440" bIns="45720" rtlCol="0" anchor="t">
            <a:spAutoFit/>
          </a:bodyPr>
          <a:lstStyle/>
          <a:p>
            <a:pPr>
              <a:spcAft>
                <a:spcPts val="300"/>
              </a:spcAft>
            </a:pPr>
            <a:r>
              <a:rPr lang="en-US" sz="1600" b="1">
                <a:solidFill>
                  <a:schemeClr val="bg1"/>
                </a:solidFill>
                <a:latin typeface="Arial"/>
                <a:cs typeface="Arial"/>
              </a:rPr>
              <a:t>Most important features:</a:t>
            </a:r>
          </a:p>
          <a:p>
            <a:pPr marL="287655" indent="-143510">
              <a:lnSpc>
                <a:spcPct val="120000"/>
              </a:lnSpc>
              <a:buFont typeface="Arial" panose="020B0604020202020204" pitchFamily="34" charset="0"/>
              <a:buChar char="•"/>
            </a:pPr>
            <a:r>
              <a:rPr lang="en-US" sz="1400" b="1">
                <a:solidFill>
                  <a:schemeClr val="bg1"/>
                </a:solidFill>
                <a:latin typeface="Arial"/>
                <a:cs typeface="Arial"/>
              </a:rPr>
              <a:t>‘</a:t>
            </a:r>
            <a:r>
              <a:rPr lang="en-US" sz="1400" b="1" err="1">
                <a:solidFill>
                  <a:schemeClr val="bg1"/>
                </a:solidFill>
                <a:latin typeface="Arial"/>
                <a:cs typeface="Arial"/>
              </a:rPr>
              <a:t>vote_count</a:t>
            </a:r>
            <a:r>
              <a:rPr lang="en-US" sz="1400" b="1">
                <a:solidFill>
                  <a:schemeClr val="bg1"/>
                </a:solidFill>
                <a:latin typeface="Arial"/>
                <a:cs typeface="Arial"/>
              </a:rPr>
              <a:t>’ </a:t>
            </a:r>
            <a:r>
              <a:rPr lang="en-US" sz="1400">
                <a:solidFill>
                  <a:schemeClr val="bg1"/>
                </a:solidFill>
                <a:latin typeface="Arial"/>
                <a:cs typeface="Arial"/>
              </a:rPr>
              <a:t>– number of votes for the movie</a:t>
            </a:r>
          </a:p>
          <a:p>
            <a:pPr marL="287655" indent="-143510">
              <a:lnSpc>
                <a:spcPct val="120000"/>
              </a:lnSpc>
              <a:buFont typeface="Arial" panose="020B0604020202020204" pitchFamily="34" charset="0"/>
              <a:buChar char="•"/>
            </a:pPr>
            <a:r>
              <a:rPr lang="en-US" sz="1400" b="1">
                <a:solidFill>
                  <a:schemeClr val="bg1"/>
                </a:solidFill>
                <a:latin typeface="Arial"/>
                <a:cs typeface="Arial"/>
              </a:rPr>
              <a:t>‘year’ </a:t>
            </a:r>
            <a:r>
              <a:rPr lang="en-US" sz="1400">
                <a:solidFill>
                  <a:schemeClr val="bg1"/>
                </a:solidFill>
                <a:latin typeface="Arial"/>
                <a:cs typeface="Arial"/>
              </a:rPr>
              <a:t>–  year when the film was released</a:t>
            </a:r>
          </a:p>
          <a:p>
            <a:pPr marL="287655" indent="-143510">
              <a:lnSpc>
                <a:spcPct val="120000"/>
              </a:lnSpc>
              <a:buFont typeface="Arial" panose="020B0604020202020204" pitchFamily="34" charset="0"/>
              <a:buChar char="•"/>
            </a:pPr>
            <a:r>
              <a:rPr lang="en-US" sz="1400" b="1">
                <a:solidFill>
                  <a:schemeClr val="bg1"/>
                </a:solidFill>
                <a:latin typeface="Arial"/>
                <a:cs typeface="Arial"/>
              </a:rPr>
              <a:t>‘runtime’ </a:t>
            </a:r>
            <a:r>
              <a:rPr lang="en-US" sz="1400">
                <a:solidFill>
                  <a:schemeClr val="bg1"/>
                </a:solidFill>
                <a:latin typeface="Arial"/>
                <a:cs typeface="Arial"/>
              </a:rPr>
              <a:t>–  duration of the movie in minutes</a:t>
            </a:r>
            <a:endParaRPr lang="ru-RU" sz="1400">
              <a:solidFill>
                <a:schemeClr val="bg1"/>
              </a:solidFill>
              <a:latin typeface="Arial"/>
              <a:cs typeface="Arial"/>
            </a:endParaRPr>
          </a:p>
          <a:p>
            <a:pPr marL="287655" indent="-143510">
              <a:lnSpc>
                <a:spcPct val="120000"/>
              </a:lnSpc>
              <a:buFont typeface="Arial" panose="020B0604020202020204" pitchFamily="34" charset="0"/>
              <a:buChar char="•"/>
            </a:pPr>
            <a:r>
              <a:rPr lang="en-US" sz="1400">
                <a:solidFill>
                  <a:schemeClr val="bg1"/>
                </a:solidFill>
                <a:latin typeface="Arial"/>
                <a:cs typeface="Arial"/>
              </a:rPr>
              <a:t>Genre – name of the genre in TMDB</a:t>
            </a:r>
            <a:endParaRPr lang="en-US" sz="140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D1D6E4DD-7DFB-4DCA-BA80-DEE18EAFF11A}"/>
              </a:ext>
            </a:extLst>
          </p:cNvPr>
          <p:cNvSpPr txBox="1"/>
          <p:nvPr/>
        </p:nvSpPr>
        <p:spPr>
          <a:xfrm>
            <a:off x="247200" y="5246237"/>
            <a:ext cx="6245964" cy="870303"/>
          </a:xfrm>
          <a:prstGeom prst="rect">
            <a:avLst/>
          </a:prstGeom>
          <a:noFill/>
        </p:spPr>
        <p:txBody>
          <a:bodyPr wrap="square" lIns="91440" tIns="45720" rIns="91440" bIns="45720" rtlCol="0" anchor="t">
            <a:spAutoFit/>
          </a:bodyPr>
          <a:lstStyle/>
          <a:p>
            <a:pPr>
              <a:spcAft>
                <a:spcPts val="300"/>
              </a:spcAft>
            </a:pPr>
            <a:r>
              <a:rPr lang="en-US" sz="1600" b="1">
                <a:solidFill>
                  <a:schemeClr val="bg1"/>
                </a:solidFill>
                <a:latin typeface="Arial"/>
                <a:cs typeface="Arial"/>
              </a:rPr>
              <a:t>Non-significant features:</a:t>
            </a:r>
          </a:p>
          <a:p>
            <a:pPr marL="287655" indent="-143510">
              <a:lnSpc>
                <a:spcPct val="120000"/>
              </a:lnSpc>
              <a:buFont typeface="Arial" panose="020B0604020202020204" pitchFamily="34" charset="0"/>
              <a:buChar char="•"/>
            </a:pPr>
            <a:r>
              <a:rPr lang="en-US" sz="1400" b="1">
                <a:solidFill>
                  <a:schemeClr val="bg1"/>
                </a:solidFill>
                <a:latin typeface="Arial"/>
                <a:cs typeface="Arial"/>
              </a:rPr>
              <a:t>‘</a:t>
            </a:r>
            <a:r>
              <a:rPr lang="en-US" sz="1400" b="1" err="1">
                <a:solidFill>
                  <a:schemeClr val="bg1"/>
                </a:solidFill>
                <a:latin typeface="Arial"/>
                <a:cs typeface="Arial"/>
              </a:rPr>
              <a:t>original_language</a:t>
            </a:r>
            <a:r>
              <a:rPr lang="en-US" sz="1400" b="1">
                <a:solidFill>
                  <a:schemeClr val="bg1"/>
                </a:solidFill>
                <a:latin typeface="Arial"/>
                <a:cs typeface="Arial"/>
              </a:rPr>
              <a:t>’ </a:t>
            </a:r>
            <a:r>
              <a:rPr lang="en-US" sz="1400">
                <a:solidFill>
                  <a:schemeClr val="bg1"/>
                </a:solidFill>
                <a:latin typeface="Arial"/>
                <a:cs typeface="Arial"/>
              </a:rPr>
              <a:t>– Original language of the movie</a:t>
            </a:r>
          </a:p>
          <a:p>
            <a:pPr marL="287655" indent="-143510">
              <a:lnSpc>
                <a:spcPct val="120000"/>
              </a:lnSpc>
              <a:buFont typeface="Arial" panose="020B0604020202020204" pitchFamily="34" charset="0"/>
              <a:buChar char="•"/>
            </a:pPr>
            <a:r>
              <a:rPr lang="en-US" sz="1400" b="1">
                <a:solidFill>
                  <a:schemeClr val="bg1"/>
                </a:solidFill>
                <a:latin typeface="Arial"/>
                <a:cs typeface="Arial"/>
              </a:rPr>
              <a:t>‘</a:t>
            </a:r>
            <a:r>
              <a:rPr lang="en-US" sz="1400" b="1" err="1">
                <a:solidFill>
                  <a:schemeClr val="bg1"/>
                </a:solidFill>
                <a:latin typeface="Arial"/>
                <a:cs typeface="Arial"/>
              </a:rPr>
              <a:t>spoken_languages</a:t>
            </a:r>
            <a:r>
              <a:rPr lang="en-US" sz="1400" b="1">
                <a:solidFill>
                  <a:schemeClr val="bg1"/>
                </a:solidFill>
                <a:latin typeface="Arial"/>
                <a:cs typeface="Arial"/>
              </a:rPr>
              <a:t>’ </a:t>
            </a:r>
            <a:r>
              <a:rPr lang="en-US" sz="1400">
                <a:solidFill>
                  <a:schemeClr val="bg1"/>
                </a:solidFill>
                <a:latin typeface="Arial"/>
                <a:cs typeface="Arial"/>
              </a:rPr>
              <a:t>– Languages spoken in the movie</a:t>
            </a:r>
            <a:endParaRPr lang="ru-RU" sz="1400">
              <a:solidFill>
                <a:schemeClr val="bg1"/>
              </a:solidFill>
              <a:latin typeface="Arial"/>
              <a:cs typeface="Arial"/>
            </a:endParaRPr>
          </a:p>
        </p:txBody>
      </p:sp>
      <p:pic>
        <p:nvPicPr>
          <p:cNvPr id="5" name="Рисунок 4" descr="Изображение выглядит как текст, снимок экрана, диаграмма, Шрифт&#10;&#10;Автоматически созданное описание">
            <a:extLst>
              <a:ext uri="{FF2B5EF4-FFF2-40B4-BE49-F238E27FC236}">
                <a16:creationId xmlns:a16="http://schemas.microsoft.com/office/drawing/2014/main" id="{5EF3578E-E90E-6EAC-F0FE-E246F040F648}"/>
              </a:ext>
            </a:extLst>
          </p:cNvPr>
          <p:cNvPicPr>
            <a:picLocks noChangeAspect="1"/>
          </p:cNvPicPr>
          <p:nvPr/>
        </p:nvPicPr>
        <p:blipFill>
          <a:blip r:embed="rId2"/>
          <a:stretch>
            <a:fillRect/>
          </a:stretch>
        </p:blipFill>
        <p:spPr>
          <a:xfrm>
            <a:off x="7084576" y="1350700"/>
            <a:ext cx="4651572" cy="3489007"/>
          </a:xfrm>
          <a:prstGeom prst="rect">
            <a:avLst/>
          </a:prstGeom>
        </p:spPr>
      </p:pic>
      <p:pic>
        <p:nvPicPr>
          <p:cNvPr id="6" name="Рисунок 5"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7672BA87-70DF-CFF9-CB0A-6BC37E9F96B7}"/>
              </a:ext>
            </a:extLst>
          </p:cNvPr>
          <p:cNvPicPr>
            <a:picLocks noChangeAspect="1"/>
          </p:cNvPicPr>
          <p:nvPr/>
        </p:nvPicPr>
        <p:blipFill>
          <a:blip r:embed="rId3"/>
          <a:stretch>
            <a:fillRect/>
          </a:stretch>
        </p:blipFill>
        <p:spPr>
          <a:xfrm>
            <a:off x="658152" y="1405752"/>
            <a:ext cx="5352881" cy="3486799"/>
          </a:xfrm>
          <a:prstGeom prst="rect">
            <a:avLst/>
          </a:prstGeom>
        </p:spPr>
      </p:pic>
      <p:sp>
        <p:nvSpPr>
          <p:cNvPr id="8" name="TextBox 7">
            <a:extLst>
              <a:ext uri="{FF2B5EF4-FFF2-40B4-BE49-F238E27FC236}">
                <a16:creationId xmlns:a16="http://schemas.microsoft.com/office/drawing/2014/main" id="{A5591B86-CAD7-4845-B454-FB54219DADFD}"/>
              </a:ext>
            </a:extLst>
          </p:cNvPr>
          <p:cNvSpPr txBox="1"/>
          <p:nvPr/>
        </p:nvSpPr>
        <p:spPr>
          <a:xfrm>
            <a:off x="9836581" y="7090"/>
            <a:ext cx="2246506" cy="923330"/>
          </a:xfrm>
          <a:prstGeom prst="rect">
            <a:avLst/>
          </a:prstGeom>
          <a:noFill/>
        </p:spPr>
        <p:txBody>
          <a:bodyPr wrap="square" lIns="91440" tIns="45720" rIns="91440" bIns="45720" rtlCol="0" anchor="t">
            <a:spAutoFit/>
          </a:bodyPr>
          <a:lstStyle/>
          <a:p>
            <a:r>
              <a:rPr lang="en-US" b="1">
                <a:solidFill>
                  <a:srgbClr val="D3F8FD"/>
                </a:solidFill>
                <a:latin typeface="Arial"/>
                <a:cs typeface="Arial"/>
              </a:rPr>
              <a:t>RMSE: 0.51</a:t>
            </a:r>
            <a:br>
              <a:rPr lang="en-US">
                <a:latin typeface="Arial"/>
                <a:cs typeface="Arial"/>
              </a:rPr>
            </a:br>
            <a:r>
              <a:rPr lang="en-US">
                <a:solidFill>
                  <a:srgbClr val="D3F8FD"/>
                </a:solidFill>
                <a:latin typeface="Arial"/>
                <a:cs typeface="Arial"/>
              </a:rPr>
              <a:t>R2: 0.57</a:t>
            </a:r>
          </a:p>
          <a:p>
            <a:r>
              <a:rPr lang="en-US">
                <a:solidFill>
                  <a:srgbClr val="D3F8FD"/>
                </a:solidFill>
                <a:latin typeface="Arial"/>
                <a:cs typeface="Arial"/>
              </a:rPr>
              <a:t>MAE: 0.39</a:t>
            </a:r>
          </a:p>
        </p:txBody>
      </p:sp>
    </p:spTree>
    <p:extLst>
      <p:ext uri="{BB962C8B-B14F-4D97-AF65-F5344CB8AC3E}">
        <p14:creationId xmlns:p14="http://schemas.microsoft.com/office/powerpoint/2010/main" val="3999630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Summary:</a:t>
            </a:r>
            <a:endParaRPr lang="ru-RU">
              <a:gradFill flip="none" rotWithShape="1">
                <a:gsLst>
                  <a:gs pos="0">
                    <a:srgbClr val="8ACDA3"/>
                  </a:gs>
                  <a:gs pos="37000">
                    <a:srgbClr val="55C2BD"/>
                  </a:gs>
                  <a:gs pos="77000">
                    <a:srgbClr val="0BB5DF"/>
                  </a:gs>
                </a:gsLst>
                <a:lin ang="0" scaled="1"/>
                <a:tileRect/>
              </a:gradFill>
            </a:endParaRPr>
          </a:p>
        </p:txBody>
      </p:sp>
      <p:sp>
        <p:nvSpPr>
          <p:cNvPr id="4" name="Slide Number Placeholder 3">
            <a:extLst>
              <a:ext uri="{FF2B5EF4-FFF2-40B4-BE49-F238E27FC236}">
                <a16:creationId xmlns:a16="http://schemas.microsoft.com/office/drawing/2014/main" id="{544FA414-106A-47DD-9BCE-B729E23D3940}"/>
              </a:ext>
            </a:extLst>
          </p:cNvPr>
          <p:cNvSpPr>
            <a:spLocks noGrp="1"/>
          </p:cNvSpPr>
          <p:nvPr>
            <p:ph type="sldNum" sz="quarter" idx="12"/>
          </p:nvPr>
        </p:nvSpPr>
        <p:spPr>
          <a:xfrm>
            <a:off x="9448800" y="6472665"/>
            <a:ext cx="2743200" cy="365125"/>
          </a:xfrm>
        </p:spPr>
        <p:txBody>
          <a:bodyPr/>
          <a:lstStyle/>
          <a:p>
            <a:fld id="{7EB848B3-5A9D-49F2-96F2-3595919467AB}" type="slidenum">
              <a:rPr lang="ru-RU" smtClean="0"/>
              <a:t>25</a:t>
            </a:fld>
            <a:endParaRPr lang="ru-RU"/>
          </a:p>
        </p:txBody>
      </p:sp>
      <p:grpSp>
        <p:nvGrpSpPr>
          <p:cNvPr id="14" name="Group 13">
            <a:extLst>
              <a:ext uri="{FF2B5EF4-FFF2-40B4-BE49-F238E27FC236}">
                <a16:creationId xmlns:a16="http://schemas.microsoft.com/office/drawing/2014/main" id="{3CCEDED3-6122-477B-948B-309140DB6A14}"/>
              </a:ext>
            </a:extLst>
          </p:cNvPr>
          <p:cNvGrpSpPr/>
          <p:nvPr/>
        </p:nvGrpSpPr>
        <p:grpSpPr>
          <a:xfrm>
            <a:off x="247200" y="2158742"/>
            <a:ext cx="3802284" cy="3236034"/>
            <a:chOff x="4528144" y="2972243"/>
            <a:chExt cx="7151916" cy="3396923"/>
          </a:xfrm>
        </p:grpSpPr>
        <p:sp>
          <p:nvSpPr>
            <p:cNvPr id="15" name="Rectangle: Rounded Corners 14">
              <a:extLst>
                <a:ext uri="{FF2B5EF4-FFF2-40B4-BE49-F238E27FC236}">
                  <a16:creationId xmlns:a16="http://schemas.microsoft.com/office/drawing/2014/main" id="{F7C4FEE8-F0A8-421A-8B6B-23B93BDD17E2}"/>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Rounded Corners 15">
              <a:extLst>
                <a:ext uri="{FF2B5EF4-FFF2-40B4-BE49-F238E27FC236}">
                  <a16:creationId xmlns:a16="http://schemas.microsoft.com/office/drawing/2014/main" id="{572D48E4-E3B9-422E-B830-577B4531D1FD}"/>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Rounded Corners 16">
              <a:extLst>
                <a:ext uri="{FF2B5EF4-FFF2-40B4-BE49-F238E27FC236}">
                  <a16:creationId xmlns:a16="http://schemas.microsoft.com/office/drawing/2014/main" id="{F4D3F0F9-AEED-4360-9B40-0C7070CB4E87}"/>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Rounded Corners 17">
              <a:extLst>
                <a:ext uri="{FF2B5EF4-FFF2-40B4-BE49-F238E27FC236}">
                  <a16:creationId xmlns:a16="http://schemas.microsoft.com/office/drawing/2014/main" id="{0E5A97AD-067A-4763-8D10-1A05C00855FA}"/>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9" name="Group 18">
            <a:extLst>
              <a:ext uri="{FF2B5EF4-FFF2-40B4-BE49-F238E27FC236}">
                <a16:creationId xmlns:a16="http://schemas.microsoft.com/office/drawing/2014/main" id="{BB528C2C-2F08-43F6-AF4D-60EA0402646D}"/>
              </a:ext>
            </a:extLst>
          </p:cNvPr>
          <p:cNvGrpSpPr/>
          <p:nvPr/>
        </p:nvGrpSpPr>
        <p:grpSpPr>
          <a:xfrm>
            <a:off x="4201490" y="2123522"/>
            <a:ext cx="3802284" cy="3238800"/>
            <a:chOff x="4528144" y="2972243"/>
            <a:chExt cx="7151916" cy="3396923"/>
          </a:xfrm>
        </p:grpSpPr>
        <p:sp>
          <p:nvSpPr>
            <p:cNvPr id="20" name="Rectangle: Rounded Corners 19">
              <a:extLst>
                <a:ext uri="{FF2B5EF4-FFF2-40B4-BE49-F238E27FC236}">
                  <a16:creationId xmlns:a16="http://schemas.microsoft.com/office/drawing/2014/main" id="{A9BF0086-CEFE-4936-BC37-F92E5EAD24A6}"/>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Rounded Corners 20">
              <a:extLst>
                <a:ext uri="{FF2B5EF4-FFF2-40B4-BE49-F238E27FC236}">
                  <a16:creationId xmlns:a16="http://schemas.microsoft.com/office/drawing/2014/main" id="{1683E0C2-F485-4ECC-8C19-B9626167B25C}"/>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Rounded Corners 21">
              <a:extLst>
                <a:ext uri="{FF2B5EF4-FFF2-40B4-BE49-F238E27FC236}">
                  <a16:creationId xmlns:a16="http://schemas.microsoft.com/office/drawing/2014/main" id="{81E0132D-8336-4A66-AF45-B98985403617}"/>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Rectangle: Rounded Corners 22">
              <a:extLst>
                <a:ext uri="{FF2B5EF4-FFF2-40B4-BE49-F238E27FC236}">
                  <a16:creationId xmlns:a16="http://schemas.microsoft.com/office/drawing/2014/main" id="{003C7AB1-DBB6-4F0A-AFF3-033B2F62255A}"/>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Group 23">
            <a:extLst>
              <a:ext uri="{FF2B5EF4-FFF2-40B4-BE49-F238E27FC236}">
                <a16:creationId xmlns:a16="http://schemas.microsoft.com/office/drawing/2014/main" id="{72EDA6D0-75E8-4C5D-ACDE-4BBD33AF21D7}"/>
              </a:ext>
            </a:extLst>
          </p:cNvPr>
          <p:cNvGrpSpPr/>
          <p:nvPr/>
        </p:nvGrpSpPr>
        <p:grpSpPr>
          <a:xfrm>
            <a:off x="8142516" y="2123522"/>
            <a:ext cx="3802284" cy="3238800"/>
            <a:chOff x="4528144" y="2972243"/>
            <a:chExt cx="7151916" cy="3396923"/>
          </a:xfrm>
        </p:grpSpPr>
        <p:sp>
          <p:nvSpPr>
            <p:cNvPr id="25" name="Rectangle: Rounded Corners 24">
              <a:extLst>
                <a:ext uri="{FF2B5EF4-FFF2-40B4-BE49-F238E27FC236}">
                  <a16:creationId xmlns:a16="http://schemas.microsoft.com/office/drawing/2014/main" id="{3FF371E5-78E6-44AC-8DF0-2C4D7B0A8794}"/>
                </a:ext>
              </a:extLst>
            </p:cNvPr>
            <p:cNvSpPr/>
            <p:nvPr/>
          </p:nvSpPr>
          <p:spPr>
            <a:xfrm>
              <a:off x="4771622" y="3006337"/>
              <a:ext cx="6664960" cy="3328761"/>
            </a:xfrm>
            <a:prstGeom prst="roundRect">
              <a:avLst>
                <a:gd name="adj" fmla="val 12089"/>
              </a:avLst>
            </a:prstGeom>
            <a:solidFill>
              <a:schemeClr val="bg1"/>
            </a:solidFill>
            <a:ln w="57150">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Rectangle: Rounded Corners 25">
              <a:extLst>
                <a:ext uri="{FF2B5EF4-FFF2-40B4-BE49-F238E27FC236}">
                  <a16:creationId xmlns:a16="http://schemas.microsoft.com/office/drawing/2014/main" id="{98AD9F6A-EDFA-48F6-AF28-B21E68A55C82}"/>
                </a:ext>
              </a:extLst>
            </p:cNvPr>
            <p:cNvSpPr/>
            <p:nvPr/>
          </p:nvSpPr>
          <p:spPr>
            <a:xfrm>
              <a:off x="4677255" y="2995753"/>
              <a:ext cx="6853694" cy="3349902"/>
            </a:xfrm>
            <a:prstGeom prst="roundRect">
              <a:avLst>
                <a:gd name="adj" fmla="val 12614"/>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Rectangle: Rounded Corners 26">
              <a:extLst>
                <a:ext uri="{FF2B5EF4-FFF2-40B4-BE49-F238E27FC236}">
                  <a16:creationId xmlns:a16="http://schemas.microsoft.com/office/drawing/2014/main" id="{C450D86C-E688-40AA-9E95-7A465CCE9C56}"/>
                </a:ext>
              </a:extLst>
            </p:cNvPr>
            <p:cNvSpPr/>
            <p:nvPr/>
          </p:nvSpPr>
          <p:spPr>
            <a:xfrm>
              <a:off x="4609278" y="2995754"/>
              <a:ext cx="6989648" cy="3349902"/>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Rounded Corners 27">
              <a:extLst>
                <a:ext uri="{FF2B5EF4-FFF2-40B4-BE49-F238E27FC236}">
                  <a16:creationId xmlns:a16="http://schemas.microsoft.com/office/drawing/2014/main" id="{3D65A6E0-28D3-43F8-AEC6-B97F81BD7FA8}"/>
                </a:ext>
              </a:extLst>
            </p:cNvPr>
            <p:cNvSpPr/>
            <p:nvPr/>
          </p:nvSpPr>
          <p:spPr>
            <a:xfrm>
              <a:off x="4528144" y="2972243"/>
              <a:ext cx="7151916" cy="3396923"/>
            </a:xfrm>
            <a:prstGeom prst="roundRect">
              <a:avLst>
                <a:gd name="adj" fmla="val 11746"/>
              </a:avLst>
            </a:prstGeom>
            <a:noFill/>
            <a:ln>
              <a:solidFill>
                <a:srgbClr val="55C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3" name="TextBox 32">
            <a:extLst>
              <a:ext uri="{FF2B5EF4-FFF2-40B4-BE49-F238E27FC236}">
                <a16:creationId xmlns:a16="http://schemas.microsoft.com/office/drawing/2014/main" id="{B4A91263-97BF-48C1-91E0-6DDB22F44E43}"/>
              </a:ext>
            </a:extLst>
          </p:cNvPr>
          <p:cNvSpPr txBox="1"/>
          <p:nvPr/>
        </p:nvSpPr>
        <p:spPr>
          <a:xfrm>
            <a:off x="2644960" y="187650"/>
            <a:ext cx="3342460" cy="707886"/>
          </a:xfrm>
          <a:prstGeom prst="rect">
            <a:avLst/>
          </a:prstGeom>
          <a:noFill/>
        </p:spPr>
        <p:txBody>
          <a:bodyPr wrap="square" lIns="91440" tIns="45720" rIns="91440" bIns="45720" rtlCol="0" anchor="t">
            <a:spAutoFit/>
          </a:bodyPr>
          <a:lstStyle/>
          <a:p>
            <a:r>
              <a:rPr lang="en-US" sz="4000" b="1">
                <a:solidFill>
                  <a:srgbClr val="0BB5DF"/>
                </a:solidFill>
                <a:latin typeface="Arial"/>
                <a:cs typeface="Arial"/>
              </a:rPr>
              <a:t>CatBoost V2</a:t>
            </a:r>
            <a:endParaRPr lang="ru-RU" sz="4000" b="1">
              <a:solidFill>
                <a:srgbClr val="0BB5DF"/>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B43B529-8F86-48B3-BC40-B9CD48A5E116}"/>
              </a:ext>
            </a:extLst>
          </p:cNvPr>
          <p:cNvSpPr txBox="1"/>
          <p:nvPr/>
        </p:nvSpPr>
        <p:spPr>
          <a:xfrm>
            <a:off x="9721944" y="216134"/>
            <a:ext cx="2361143" cy="523220"/>
          </a:xfrm>
          <a:prstGeom prst="rect">
            <a:avLst/>
          </a:prstGeom>
          <a:noFill/>
        </p:spPr>
        <p:txBody>
          <a:bodyPr wrap="square" rtlCol="0">
            <a:spAutoFit/>
          </a:bodyPr>
          <a:lstStyle/>
          <a:p>
            <a:r>
              <a:rPr lang="en-US" sz="2800" b="1">
                <a:solidFill>
                  <a:srgbClr val="D3F8FD"/>
                </a:solidFill>
                <a:latin typeface="Arial" panose="020B0604020202020204" pitchFamily="34" charset="0"/>
                <a:cs typeface="Arial" panose="020B0604020202020204" pitchFamily="34" charset="0"/>
              </a:rPr>
              <a:t>RMSE: </a:t>
            </a:r>
            <a:r>
              <a:rPr lang="en-US" sz="2800">
                <a:solidFill>
                  <a:srgbClr val="D3F8FD"/>
                </a:solidFill>
                <a:latin typeface="Arial" panose="020B0604020202020204" pitchFamily="34" charset="0"/>
                <a:cs typeface="Arial" panose="020B0604020202020204" pitchFamily="34" charset="0"/>
              </a:rPr>
              <a:t>1.67</a:t>
            </a:r>
            <a:endParaRPr lang="ru-RU" sz="2800">
              <a:solidFill>
                <a:srgbClr val="D3F8FD"/>
              </a:solidFill>
              <a:latin typeface="Arial" panose="020B0604020202020204" pitchFamily="34" charset="0"/>
              <a:cs typeface="Arial" panose="020B0604020202020204" pitchFamily="34" charset="0"/>
            </a:endParaRPr>
          </a:p>
        </p:txBody>
      </p:sp>
      <p:pic>
        <p:nvPicPr>
          <p:cNvPr id="5" name="Рисунок 4" descr="Изображение выглядит как текст, снимок экрана, диаграмма, карта&#10;&#10;Автоматически созданное описание">
            <a:extLst>
              <a:ext uri="{FF2B5EF4-FFF2-40B4-BE49-F238E27FC236}">
                <a16:creationId xmlns:a16="http://schemas.microsoft.com/office/drawing/2014/main" id="{688BAB5B-5DEC-8358-3937-0110F41BBCDB}"/>
              </a:ext>
            </a:extLst>
          </p:cNvPr>
          <p:cNvPicPr>
            <a:picLocks noChangeAspect="1"/>
          </p:cNvPicPr>
          <p:nvPr/>
        </p:nvPicPr>
        <p:blipFill>
          <a:blip r:embed="rId2"/>
          <a:stretch>
            <a:fillRect/>
          </a:stretch>
        </p:blipFill>
        <p:spPr>
          <a:xfrm>
            <a:off x="442365" y="2437958"/>
            <a:ext cx="3471483" cy="2717111"/>
          </a:xfrm>
          <a:prstGeom prst="rect">
            <a:avLst/>
          </a:prstGeom>
        </p:spPr>
      </p:pic>
      <p:pic>
        <p:nvPicPr>
          <p:cNvPr id="6" name="Рисунок 5" descr="Изображение выглядит как текст, диаграмма, снимок экрана, График&#10;&#10;Автоматически созданное описание">
            <a:extLst>
              <a:ext uri="{FF2B5EF4-FFF2-40B4-BE49-F238E27FC236}">
                <a16:creationId xmlns:a16="http://schemas.microsoft.com/office/drawing/2014/main" id="{27A0C92C-70EF-7B12-0879-72674C01F410}"/>
              </a:ext>
            </a:extLst>
          </p:cNvPr>
          <p:cNvPicPr>
            <a:picLocks noChangeAspect="1"/>
          </p:cNvPicPr>
          <p:nvPr/>
        </p:nvPicPr>
        <p:blipFill>
          <a:blip r:embed="rId3"/>
          <a:stretch>
            <a:fillRect/>
          </a:stretch>
        </p:blipFill>
        <p:spPr>
          <a:xfrm>
            <a:off x="4340029" y="2388879"/>
            <a:ext cx="3417535" cy="2693890"/>
          </a:xfrm>
          <a:prstGeom prst="rect">
            <a:avLst/>
          </a:prstGeom>
        </p:spPr>
      </p:pic>
      <p:pic>
        <p:nvPicPr>
          <p:cNvPr id="7" name="Рисунок 6" descr="Изображение выглядит как текст, диаграмма, снимок экрана, линия&#10;&#10;Автоматически созданное описание">
            <a:extLst>
              <a:ext uri="{FF2B5EF4-FFF2-40B4-BE49-F238E27FC236}">
                <a16:creationId xmlns:a16="http://schemas.microsoft.com/office/drawing/2014/main" id="{88B96110-F41A-2F74-FB92-D663E091800C}"/>
              </a:ext>
            </a:extLst>
          </p:cNvPr>
          <p:cNvPicPr>
            <a:picLocks noChangeAspect="1"/>
          </p:cNvPicPr>
          <p:nvPr/>
        </p:nvPicPr>
        <p:blipFill>
          <a:blip r:embed="rId4"/>
          <a:stretch>
            <a:fillRect/>
          </a:stretch>
        </p:blipFill>
        <p:spPr>
          <a:xfrm>
            <a:off x="8359072" y="2545836"/>
            <a:ext cx="3370332" cy="2609249"/>
          </a:xfrm>
          <a:prstGeom prst="rect">
            <a:avLst/>
          </a:prstGeom>
        </p:spPr>
      </p:pic>
    </p:spTree>
    <p:extLst>
      <p:ext uri="{BB962C8B-B14F-4D97-AF65-F5344CB8AC3E}">
        <p14:creationId xmlns:p14="http://schemas.microsoft.com/office/powerpoint/2010/main" val="1158682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89339" y="202772"/>
            <a:ext cx="10896600" cy="96202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Thank you for attention!</a:t>
            </a:r>
            <a:endParaRPr lang="ru-RU">
              <a:gradFill flip="none" rotWithShape="1">
                <a:gsLst>
                  <a:gs pos="0">
                    <a:srgbClr val="8ACDA3"/>
                  </a:gs>
                  <a:gs pos="37000">
                    <a:srgbClr val="55C2BD"/>
                  </a:gs>
                  <a:gs pos="77000">
                    <a:srgbClr val="0BB5DF"/>
                  </a:gs>
                </a:gsLst>
                <a:lin ang="0" scaled="1"/>
                <a:tileRect/>
              </a:gradFill>
            </a:endParaRPr>
          </a:p>
        </p:txBody>
      </p:sp>
      <p:pic>
        <p:nvPicPr>
          <p:cNvPr id="5" name="Picture 4">
            <a:extLst>
              <a:ext uri="{FF2B5EF4-FFF2-40B4-BE49-F238E27FC236}">
                <a16:creationId xmlns:a16="http://schemas.microsoft.com/office/drawing/2014/main" id="{402ECC12-7CA8-4EFD-A70A-44CB34BC5285}"/>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3811824" y="1753325"/>
            <a:ext cx="4010787" cy="4610100"/>
          </a:xfrm>
          <a:prstGeom prst="rect">
            <a:avLst/>
          </a:prstGeom>
        </p:spPr>
      </p:pic>
      <p:sp>
        <p:nvSpPr>
          <p:cNvPr id="8" name="Slide Number Placeholder 7">
            <a:extLst>
              <a:ext uri="{FF2B5EF4-FFF2-40B4-BE49-F238E27FC236}">
                <a16:creationId xmlns:a16="http://schemas.microsoft.com/office/drawing/2014/main" id="{DA464C32-FCA4-482C-8759-017D0D0C390E}"/>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26</a:t>
            </a:fld>
            <a:endParaRPr lang="ru-RU"/>
          </a:p>
        </p:txBody>
      </p:sp>
    </p:spTree>
    <p:extLst>
      <p:ext uri="{BB962C8B-B14F-4D97-AF65-F5344CB8AC3E}">
        <p14:creationId xmlns:p14="http://schemas.microsoft.com/office/powerpoint/2010/main" val="319406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Data description</a:t>
            </a:r>
            <a:endParaRPr lang="ru-RU">
              <a:gradFill flip="none" rotWithShape="1">
                <a:gsLst>
                  <a:gs pos="0">
                    <a:srgbClr val="8ACDA3"/>
                  </a:gs>
                  <a:gs pos="37000">
                    <a:srgbClr val="55C2BD"/>
                  </a:gs>
                  <a:gs pos="77000">
                    <a:srgbClr val="0BB5DF"/>
                  </a:gs>
                </a:gsLst>
                <a:lin ang="0" scaled="1"/>
                <a:tileRect/>
              </a:gradFill>
            </a:endParaRPr>
          </a:p>
        </p:txBody>
      </p:sp>
      <p:sp>
        <p:nvSpPr>
          <p:cNvPr id="6" name="Slide Number Placeholder 5">
            <a:extLst>
              <a:ext uri="{FF2B5EF4-FFF2-40B4-BE49-F238E27FC236}">
                <a16:creationId xmlns:a16="http://schemas.microsoft.com/office/drawing/2014/main" id="{C82F0ED3-120A-4501-AFAD-1BE3E9632CEE}"/>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3</a:t>
            </a:fld>
            <a:endParaRPr lang="ru-RU"/>
          </a:p>
        </p:txBody>
      </p:sp>
      <p:sp>
        <p:nvSpPr>
          <p:cNvPr id="8" name="TextBox 7">
            <a:extLst>
              <a:ext uri="{FF2B5EF4-FFF2-40B4-BE49-F238E27FC236}">
                <a16:creationId xmlns:a16="http://schemas.microsoft.com/office/drawing/2014/main" id="{9862525C-89BA-4B21-B970-6779AFDDE094}"/>
              </a:ext>
            </a:extLst>
          </p:cNvPr>
          <p:cNvSpPr txBox="1"/>
          <p:nvPr/>
        </p:nvSpPr>
        <p:spPr>
          <a:xfrm>
            <a:off x="247200" y="943622"/>
            <a:ext cx="11744696" cy="5856988"/>
          </a:xfrm>
          <a:prstGeom prst="rect">
            <a:avLst/>
          </a:prstGeom>
          <a:noFill/>
        </p:spPr>
        <p:txBody>
          <a:bodyPr wrap="square" rtlCol="0">
            <a:spAutoFit/>
          </a:bodyPr>
          <a:lstStyle/>
          <a:p>
            <a:pPr marL="0" algn="l" rtl="0" eaLnBrk="1" fontAlgn="t" latinLnBrk="0" hangingPunct="1">
              <a:lnSpc>
                <a:spcPct val="110000"/>
              </a:lnSpc>
              <a:spcBef>
                <a:spcPts val="0"/>
              </a:spcBef>
              <a:spcAft>
                <a:spcPts val="600"/>
              </a:spcAft>
            </a:pPr>
            <a:r>
              <a:rPr lang="en-US" sz="1400" b="1" i="0" u="none" strike="noStrike" kern="1200">
                <a:solidFill>
                  <a:srgbClr val="FFFFFF"/>
                </a:solidFill>
                <a:effectLst/>
                <a:latin typeface="Arial" panose="020B0604020202020204" pitchFamily="34" charset="0"/>
                <a:cs typeface="Arial" panose="020B0604020202020204" pitchFamily="34" charset="0"/>
              </a:rPr>
              <a:t>Variable		              Description							                Type</a:t>
            </a: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‘id’</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Unique identifier for each movie given by </a:t>
            </a:r>
            <a:r>
              <a:rPr lang="en-US" sz="1400" b="0" i="0" u="none" strike="noStrike" kern="1200" err="1">
                <a:solidFill>
                  <a:srgbClr val="FFFFFF"/>
                </a:solidFill>
                <a:effectLst/>
                <a:latin typeface="Arial" panose="020B0604020202020204" pitchFamily="34" charset="0"/>
                <a:cs typeface="Arial" panose="020B0604020202020204" pitchFamily="34" charset="0"/>
              </a:rPr>
              <a:t>TMDb</a:t>
            </a:r>
            <a:r>
              <a:rPr lang="en-US" sz="1400" b="0" i="0" u="none" strike="noStrike" kern="1200">
                <a:solidFill>
                  <a:srgbClr val="FFFFFF"/>
                </a:solidFill>
                <a:effectLst/>
                <a:latin typeface="Arial" panose="020B0604020202020204" pitchFamily="34" charset="0"/>
                <a:cs typeface="Arial" panose="020B0604020202020204" pitchFamily="34" charset="0"/>
              </a:rPr>
              <a:t>				int</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‘title’</a:t>
            </a:r>
            <a:r>
              <a:rPr lang="en-US" sz="1400">
                <a:latin typeface="Arial" panose="020B0604020202020204" pitchFamily="34" charset="0"/>
              </a:rPr>
              <a:t>			</a:t>
            </a:r>
            <a:r>
              <a:rPr lang="en-GB" sz="1400" b="0" i="0" u="none" strike="noStrike" kern="1200">
                <a:solidFill>
                  <a:srgbClr val="FFFFFF"/>
                </a:solidFill>
                <a:effectLst/>
                <a:latin typeface="Arial" panose="020B0604020202020204" pitchFamily="34" charset="0"/>
                <a:cs typeface="Arial" panose="020B0604020202020204" pitchFamily="34" charset="0"/>
              </a:rPr>
              <a:t>Title of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vote_average</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Average rating of the movie. If 0, no </a:t>
            </a:r>
            <a:r>
              <a:rPr lang="en-US" sz="1400" b="0" i="0" u="none" strike="noStrike" kern="1200" err="1">
                <a:solidFill>
                  <a:srgbClr val="FFFFFF"/>
                </a:solidFill>
                <a:effectLst/>
                <a:latin typeface="Arial" panose="020B0604020202020204" pitchFamily="34" charset="0"/>
                <a:cs typeface="Arial" panose="020B0604020202020204" pitchFamily="34" charset="0"/>
              </a:rPr>
              <a:t>vote_average</a:t>
            </a:r>
            <a:r>
              <a:rPr lang="en-US" sz="1400" b="0" i="0" u="none" strike="noStrike" kern="1200">
                <a:solidFill>
                  <a:srgbClr val="FFFFFF"/>
                </a:solidFill>
                <a:effectLst/>
                <a:latin typeface="Arial" panose="020B0604020202020204" pitchFamily="34" charset="0"/>
                <a:cs typeface="Arial" panose="020B0604020202020204" pitchFamily="34" charset="0"/>
              </a:rPr>
              <a:t> data was available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float</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vote_count</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Number of votes for the movie. If 0, no </a:t>
            </a:r>
            <a:r>
              <a:rPr lang="en-US" sz="1400" b="0" i="0" u="none" strike="noStrike" kern="1200" err="1">
                <a:solidFill>
                  <a:srgbClr val="FFFFFF"/>
                </a:solidFill>
                <a:effectLst/>
                <a:latin typeface="Arial" panose="020B0604020202020204" pitchFamily="34" charset="0"/>
                <a:cs typeface="Arial" panose="020B0604020202020204" pitchFamily="34" charset="0"/>
              </a:rPr>
              <a:t>vote_count</a:t>
            </a:r>
            <a:r>
              <a:rPr lang="en-US" sz="1400" b="0" i="0" u="none" strike="noStrike" kern="1200">
                <a:solidFill>
                  <a:srgbClr val="FFFFFF"/>
                </a:solidFill>
                <a:effectLst/>
                <a:latin typeface="Arial" panose="020B0604020202020204" pitchFamily="34" charset="0"/>
                <a:cs typeface="Arial" panose="020B0604020202020204" pitchFamily="34" charset="0"/>
              </a:rPr>
              <a:t> data was available			Int</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‘status’</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Current status of the movie (e.g., "Released", "Post-production", "In Production")</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release_date</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Release date of the movie						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‘revenue’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Total revenue generated by the movie in USD. If 0, no revenue data was available	int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‘runtime’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Duration of the movie in minutes. If 0, no runtime data was available			int</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‘adult’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Indicates whether the movie is considered suitable for adults only</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bool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backdrop_path</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URL of the backdrop image for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‘budget’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Budget allocated for the movie in USD. If 0, no budget data was available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float</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‘homepage’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URL of the movie's official website, if available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imdb_id</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IMDb identifier for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original_language</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Original language of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original_title</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Original title of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‘overview’</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Brief overview or plot summary of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a:t>
            </a: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‘popularity’</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Popularity score of the movie. If 0, no popularity data was available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float</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poster_path</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URL of the poster image for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‘tagline’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Tagline or slogan associated with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‘genres’</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Genres associated with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production_companies</a:t>
            </a:r>
            <a:r>
              <a:rPr lang="en-US" sz="1400" b="0" i="0" u="none" strike="noStrike" kern="1200">
                <a:solidFill>
                  <a:srgbClr val="FFFFFF"/>
                </a:solidFill>
                <a:effectLst/>
                <a:latin typeface="Arial" panose="020B0604020202020204" pitchFamily="34" charset="0"/>
                <a:cs typeface="Arial" panose="020B0604020202020204" pitchFamily="34" charset="0"/>
              </a:rPr>
              <a:t>’	Production companies involved in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production_countries</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Countries where the movie was produced</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a:p>
            <a:pPr marL="144000" algn="l" rtl="0" eaLnBrk="1" fontAlgn="t" latinLnBrk="0" hangingPunct="1">
              <a:lnSpc>
                <a:spcPct val="110000"/>
              </a:lnSpc>
              <a:spcBef>
                <a:spcPts val="0"/>
              </a:spcBef>
              <a:spcAft>
                <a:spcPts val="0"/>
              </a:spcAft>
            </a:pP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b="0" i="0" u="none" strike="noStrike" kern="1200" err="1">
                <a:solidFill>
                  <a:srgbClr val="FFFFFF"/>
                </a:solidFill>
                <a:effectLst/>
                <a:latin typeface="Arial" panose="020B0604020202020204" pitchFamily="34" charset="0"/>
                <a:cs typeface="Arial" panose="020B0604020202020204" pitchFamily="34" charset="0"/>
              </a:rPr>
              <a:t>spoken_languages</a:t>
            </a:r>
            <a:r>
              <a:rPr lang="en-US" sz="1400" b="0" i="0" u="none" strike="noStrike" kern="1200">
                <a:solidFill>
                  <a:srgbClr val="FFFFFF"/>
                </a:solidFill>
                <a:effectLst/>
                <a:latin typeface="Arial" panose="020B0604020202020204" pitchFamily="34" charset="0"/>
                <a:cs typeface="Arial" panose="020B0604020202020204" pitchFamily="34" charset="0"/>
              </a:rPr>
              <a:t>’</a:t>
            </a:r>
            <a:r>
              <a:rPr lang="en-US" sz="1400">
                <a:latin typeface="Arial" panose="020B0604020202020204" pitchFamily="34" charset="0"/>
              </a:rPr>
              <a:t>		</a:t>
            </a:r>
            <a:r>
              <a:rPr lang="en-US" sz="1400">
                <a:solidFill>
                  <a:schemeClr val="bg1"/>
                </a:solidFill>
                <a:latin typeface="Arial" panose="020B0604020202020204" pitchFamily="34" charset="0"/>
              </a:rPr>
              <a:t>L</a:t>
            </a:r>
            <a:r>
              <a:rPr lang="en-US" sz="1400" b="0" i="0" u="none" strike="noStrike" kern="1200">
                <a:solidFill>
                  <a:schemeClr val="bg1"/>
                </a:solidFill>
                <a:effectLst/>
                <a:latin typeface="Arial" panose="020B0604020202020204" pitchFamily="34" charset="0"/>
                <a:cs typeface="Arial" panose="020B0604020202020204" pitchFamily="34" charset="0"/>
              </a:rPr>
              <a:t>ang</a:t>
            </a:r>
            <a:r>
              <a:rPr lang="en-US" sz="1400" b="0" i="0" u="none" strike="noStrike" kern="1200">
                <a:solidFill>
                  <a:srgbClr val="FFFFFF"/>
                </a:solidFill>
                <a:effectLst/>
                <a:latin typeface="Arial" panose="020B0604020202020204" pitchFamily="34" charset="0"/>
                <a:cs typeface="Arial" panose="020B0604020202020204" pitchFamily="34" charset="0"/>
              </a:rPr>
              <a:t>uages spoken in the movie</a:t>
            </a:r>
            <a:r>
              <a:rPr lang="en-US" sz="1400">
                <a:latin typeface="Arial" panose="020B0604020202020204" pitchFamily="34" charset="0"/>
              </a:rPr>
              <a:t>						</a:t>
            </a:r>
            <a:r>
              <a:rPr lang="en-US" sz="1400" b="0" i="0" u="none" strike="noStrike" kern="1200">
                <a:solidFill>
                  <a:srgbClr val="FFFFFF"/>
                </a:solidFill>
                <a:effectLst/>
                <a:latin typeface="Arial" panose="020B0604020202020204" pitchFamily="34" charset="0"/>
                <a:cs typeface="Arial" panose="020B0604020202020204" pitchFamily="34" charset="0"/>
              </a:rPr>
              <a:t>str </a:t>
            </a:r>
            <a:endParaRPr lang="ru-RU" sz="1400" b="0" i="0" u="none" strike="noStrike">
              <a:effectLst/>
              <a:latin typeface="Arial" panose="020B0604020202020204" pitchFamily="34" charset="0"/>
            </a:endParaRPr>
          </a:p>
        </p:txBody>
      </p:sp>
    </p:spTree>
    <p:extLst>
      <p:ext uri="{BB962C8B-B14F-4D97-AF65-F5344CB8AC3E}">
        <p14:creationId xmlns:p14="http://schemas.microsoft.com/office/powerpoint/2010/main" val="5000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Data description - Example</a:t>
            </a:r>
            <a:endParaRPr lang="ru-RU">
              <a:gradFill flip="none" rotWithShape="1">
                <a:gsLst>
                  <a:gs pos="0">
                    <a:srgbClr val="8ACDA3"/>
                  </a:gs>
                  <a:gs pos="37000">
                    <a:srgbClr val="55C2BD"/>
                  </a:gs>
                  <a:gs pos="77000">
                    <a:srgbClr val="0BB5DF"/>
                  </a:gs>
                </a:gsLst>
                <a:lin ang="0" scaled="1"/>
                <a:tileRect/>
              </a:gradFill>
            </a:endParaRPr>
          </a:p>
        </p:txBody>
      </p:sp>
      <p:sp>
        <p:nvSpPr>
          <p:cNvPr id="6" name="Slide Number Placeholder 5">
            <a:extLst>
              <a:ext uri="{FF2B5EF4-FFF2-40B4-BE49-F238E27FC236}">
                <a16:creationId xmlns:a16="http://schemas.microsoft.com/office/drawing/2014/main" id="{C82F0ED3-120A-4501-AFAD-1BE3E9632CEE}"/>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4</a:t>
            </a:fld>
            <a:endParaRPr lang="ru-RU"/>
          </a:p>
        </p:txBody>
      </p:sp>
      <p:sp>
        <p:nvSpPr>
          <p:cNvPr id="5" name="TextBox 4">
            <a:extLst>
              <a:ext uri="{FF2B5EF4-FFF2-40B4-BE49-F238E27FC236}">
                <a16:creationId xmlns:a16="http://schemas.microsoft.com/office/drawing/2014/main" id="{BC4E6EA4-EAC9-4BB8-B5A3-97BF9349ACF6}"/>
              </a:ext>
            </a:extLst>
          </p:cNvPr>
          <p:cNvSpPr txBox="1"/>
          <p:nvPr/>
        </p:nvSpPr>
        <p:spPr>
          <a:xfrm>
            <a:off x="247200" y="1085969"/>
            <a:ext cx="2432938" cy="623248"/>
          </a:xfrm>
          <a:prstGeom prst="rect">
            <a:avLst/>
          </a:prstGeom>
          <a:noFill/>
        </p:spPr>
        <p:txBody>
          <a:bodyPr wrap="square" rtlCol="0">
            <a:spAutoFit/>
          </a:bodyPr>
          <a:lstStyle/>
          <a:p>
            <a:pPr>
              <a:spcAft>
                <a:spcPts val="300"/>
              </a:spcAft>
            </a:pPr>
            <a:r>
              <a:rPr lang="en-US" sz="1600" b="1">
                <a:solidFill>
                  <a:schemeClr val="bg1"/>
                </a:solidFill>
              </a:rPr>
              <a:t>‘title’: </a:t>
            </a:r>
            <a:r>
              <a:rPr lang="en-US" sz="1600">
                <a:solidFill>
                  <a:schemeClr val="bg1"/>
                </a:solidFill>
              </a:rPr>
              <a:t>The Dark Knight</a:t>
            </a:r>
          </a:p>
          <a:p>
            <a:pPr>
              <a:spcAft>
                <a:spcPts val="300"/>
              </a:spcAft>
            </a:pPr>
            <a:r>
              <a:rPr lang="en-US" sz="1600" b="1">
                <a:solidFill>
                  <a:schemeClr val="bg1"/>
                </a:solidFill>
              </a:rPr>
              <a:t>‘</a:t>
            </a:r>
            <a:r>
              <a:rPr lang="en-US" sz="1600" b="1" err="1">
                <a:solidFill>
                  <a:schemeClr val="bg1"/>
                </a:solidFill>
              </a:rPr>
              <a:t>poster_path</a:t>
            </a:r>
            <a:r>
              <a:rPr lang="en-US" sz="1600" b="1">
                <a:solidFill>
                  <a:schemeClr val="bg1"/>
                </a:solidFill>
              </a:rPr>
              <a:t>’:</a:t>
            </a:r>
          </a:p>
        </p:txBody>
      </p:sp>
      <p:sp>
        <p:nvSpPr>
          <p:cNvPr id="10" name="TextBox 9">
            <a:extLst>
              <a:ext uri="{FF2B5EF4-FFF2-40B4-BE49-F238E27FC236}">
                <a16:creationId xmlns:a16="http://schemas.microsoft.com/office/drawing/2014/main" id="{55B9B9E7-D97A-4D8A-91EA-F0A6E69B8FBC}"/>
              </a:ext>
            </a:extLst>
          </p:cNvPr>
          <p:cNvSpPr txBox="1"/>
          <p:nvPr/>
        </p:nvSpPr>
        <p:spPr>
          <a:xfrm>
            <a:off x="6156699" y="4035550"/>
            <a:ext cx="5788101" cy="2669962"/>
          </a:xfrm>
          <a:prstGeom prst="rect">
            <a:avLst/>
          </a:prstGeom>
          <a:noFill/>
        </p:spPr>
        <p:txBody>
          <a:bodyPr wrap="square">
            <a:spAutoFit/>
          </a:bodyPr>
          <a:lstStyle/>
          <a:p>
            <a:pPr>
              <a:spcBef>
                <a:spcPts val="300"/>
              </a:spcBef>
            </a:pPr>
            <a:r>
              <a:rPr lang="en-US" sz="1600" b="1">
                <a:solidFill>
                  <a:schemeClr val="bg1"/>
                </a:solidFill>
              </a:rPr>
              <a:t>‘tagline’: </a:t>
            </a:r>
            <a:r>
              <a:rPr lang="en-US" sz="1600">
                <a:solidFill>
                  <a:schemeClr val="bg1"/>
                </a:solidFill>
              </a:rPr>
              <a:t>Welcome to a world without rules.</a:t>
            </a:r>
          </a:p>
          <a:p>
            <a:pPr>
              <a:spcBef>
                <a:spcPts val="300"/>
              </a:spcBef>
            </a:pPr>
            <a:r>
              <a:rPr lang="en-US" sz="1600" b="1">
                <a:solidFill>
                  <a:schemeClr val="bg1"/>
                </a:solidFill>
              </a:rPr>
              <a:t>‘homepage’: </a:t>
            </a:r>
            <a:r>
              <a:rPr lang="en-US" sz="1600">
                <a:solidFill>
                  <a:schemeClr val="bg1"/>
                </a:solidFill>
                <a:hlinkClick r:id="rId2">
                  <a:extLst>
                    <a:ext uri="{A12FA001-AC4F-418D-AE19-62706E023703}">
                      <ahyp:hlinkClr xmlns:ahyp="http://schemas.microsoft.com/office/drawing/2018/hyperlinkcolor" val="tx"/>
                    </a:ext>
                  </a:extLst>
                </a:hlinkClick>
              </a:rPr>
              <a:t>https://www.warnerbros.com/movies/dark-knight/</a:t>
            </a:r>
            <a:endParaRPr lang="en-US" sz="1600">
              <a:solidFill>
                <a:schemeClr val="bg1"/>
              </a:solidFill>
            </a:endParaRPr>
          </a:p>
          <a:p>
            <a:pPr algn="just">
              <a:spcBef>
                <a:spcPts val="300"/>
              </a:spcBef>
            </a:pPr>
            <a:r>
              <a:rPr lang="en-US" sz="1600" b="1">
                <a:solidFill>
                  <a:schemeClr val="bg1"/>
                </a:solidFill>
              </a:rPr>
              <a:t>‘overview’:</a:t>
            </a:r>
          </a:p>
          <a:p>
            <a:pPr marL="360000" algn="just">
              <a:spcBef>
                <a:spcPts val="300"/>
              </a:spcBef>
            </a:pPr>
            <a:r>
              <a:rPr lang="en-US" sz="1600">
                <a:solidFill>
                  <a:schemeClr val="bg1"/>
                </a:solidFill>
              </a:rPr>
              <a:t>Batman raises the stakes in his war on crime. With the help of Lt. Jim Gordon and District Attorney Harvey Dent, Batman sets out to dismantle the remaining criminal organizations that plague the streets. The partnership proves to be effective, but they soon find themselves prey to a reign of chaos unleashed by a rising criminal mastermind known to the terrified citizens of Gotham as the Joker.</a:t>
            </a:r>
          </a:p>
        </p:txBody>
      </p:sp>
      <p:sp>
        <p:nvSpPr>
          <p:cNvPr id="12" name="TextBox 11">
            <a:extLst>
              <a:ext uri="{FF2B5EF4-FFF2-40B4-BE49-F238E27FC236}">
                <a16:creationId xmlns:a16="http://schemas.microsoft.com/office/drawing/2014/main" id="{255DDAC7-43EB-4851-B14E-2E7CD3332DC5}"/>
              </a:ext>
            </a:extLst>
          </p:cNvPr>
          <p:cNvSpPr txBox="1"/>
          <p:nvPr/>
        </p:nvSpPr>
        <p:spPr>
          <a:xfrm>
            <a:off x="3214518" y="1091439"/>
            <a:ext cx="2757721" cy="5647700"/>
          </a:xfrm>
          <a:prstGeom prst="rect">
            <a:avLst/>
          </a:prstGeom>
          <a:noFill/>
        </p:spPr>
        <p:txBody>
          <a:bodyPr wrap="square">
            <a:spAutoFit/>
          </a:bodyPr>
          <a:lstStyle/>
          <a:p>
            <a:r>
              <a:rPr lang="en-US" sz="1600" b="1">
                <a:solidFill>
                  <a:schemeClr val="bg1"/>
                </a:solidFill>
              </a:rPr>
              <a:t>‘genres’: </a:t>
            </a:r>
          </a:p>
          <a:p>
            <a:pPr marL="360000" indent="-144000">
              <a:buFont typeface="Arial" panose="020B0604020202020204" pitchFamily="34" charset="0"/>
              <a:buChar char="•"/>
            </a:pPr>
            <a:r>
              <a:rPr lang="en-US" sz="1600">
                <a:solidFill>
                  <a:schemeClr val="bg1"/>
                </a:solidFill>
              </a:rPr>
              <a:t>Drama</a:t>
            </a:r>
          </a:p>
          <a:p>
            <a:pPr marL="360000" indent="-144000">
              <a:buFont typeface="Arial" panose="020B0604020202020204" pitchFamily="34" charset="0"/>
              <a:buChar char="•"/>
            </a:pPr>
            <a:r>
              <a:rPr lang="en-US" sz="1600">
                <a:solidFill>
                  <a:schemeClr val="bg1"/>
                </a:solidFill>
              </a:rPr>
              <a:t>Action</a:t>
            </a:r>
          </a:p>
          <a:p>
            <a:pPr>
              <a:spcBef>
                <a:spcPts val="300"/>
              </a:spcBef>
            </a:pPr>
            <a:r>
              <a:rPr lang="en-US" sz="1600" b="1">
                <a:solidFill>
                  <a:schemeClr val="bg1"/>
                </a:solidFill>
              </a:rPr>
              <a:t>‘</a:t>
            </a:r>
            <a:r>
              <a:rPr lang="en-US" sz="1600" b="1" err="1">
                <a:solidFill>
                  <a:schemeClr val="bg1"/>
                </a:solidFill>
              </a:rPr>
              <a:t>production_companies</a:t>
            </a:r>
            <a:r>
              <a:rPr lang="en-US" sz="1600" b="1">
                <a:solidFill>
                  <a:schemeClr val="bg1"/>
                </a:solidFill>
              </a:rPr>
              <a:t>’: </a:t>
            </a:r>
          </a:p>
          <a:p>
            <a:pPr marL="360000" indent="-144000">
              <a:buFont typeface="Arial" panose="020B0604020202020204" pitchFamily="34" charset="0"/>
              <a:buChar char="•"/>
            </a:pPr>
            <a:r>
              <a:rPr lang="en-US" sz="1600">
                <a:solidFill>
                  <a:schemeClr val="bg1"/>
                </a:solidFill>
              </a:rPr>
              <a:t>DC Comics, </a:t>
            </a:r>
          </a:p>
          <a:p>
            <a:pPr marL="360000" indent="-144000">
              <a:buFont typeface="Arial" panose="020B0604020202020204" pitchFamily="34" charset="0"/>
              <a:buChar char="•"/>
            </a:pPr>
            <a:r>
              <a:rPr lang="en-US" sz="1600">
                <a:solidFill>
                  <a:schemeClr val="bg1"/>
                </a:solidFill>
              </a:rPr>
              <a:t>Legendary Pictures, </a:t>
            </a:r>
          </a:p>
          <a:p>
            <a:pPr marL="360000" indent="-144000">
              <a:buFont typeface="Arial" panose="020B0604020202020204" pitchFamily="34" charset="0"/>
              <a:buChar char="•"/>
            </a:pPr>
            <a:r>
              <a:rPr lang="en-US" sz="1600" err="1">
                <a:solidFill>
                  <a:schemeClr val="bg1"/>
                </a:solidFill>
              </a:rPr>
              <a:t>Syncopy</a:t>
            </a:r>
            <a:r>
              <a:rPr lang="en-US" sz="1600">
                <a:solidFill>
                  <a:schemeClr val="bg1"/>
                </a:solidFill>
              </a:rPr>
              <a:t>, </a:t>
            </a:r>
          </a:p>
          <a:p>
            <a:pPr marL="360000" indent="-144000">
              <a:buFont typeface="Arial" panose="020B0604020202020204" pitchFamily="34" charset="0"/>
              <a:buChar char="•"/>
            </a:pPr>
            <a:r>
              <a:rPr lang="en-US" sz="1600">
                <a:solidFill>
                  <a:schemeClr val="bg1"/>
                </a:solidFill>
              </a:rPr>
              <a:t>Isobel Griffiths, </a:t>
            </a:r>
          </a:p>
          <a:p>
            <a:pPr marL="360000" indent="-144000">
              <a:buFont typeface="Arial" panose="020B0604020202020204" pitchFamily="34" charset="0"/>
              <a:buChar char="•"/>
            </a:pPr>
            <a:r>
              <a:rPr lang="en-US" sz="1600">
                <a:solidFill>
                  <a:schemeClr val="bg1"/>
                </a:solidFill>
              </a:rPr>
              <a:t>Warner Bros. Pictures</a:t>
            </a:r>
          </a:p>
          <a:p>
            <a:pPr>
              <a:spcBef>
                <a:spcPts val="300"/>
              </a:spcBef>
            </a:pPr>
            <a:r>
              <a:rPr lang="en-US" sz="1600" b="1">
                <a:solidFill>
                  <a:schemeClr val="bg1"/>
                </a:solidFill>
              </a:rPr>
              <a:t>‘</a:t>
            </a:r>
            <a:r>
              <a:rPr lang="en-US" sz="1600" b="1" err="1">
                <a:solidFill>
                  <a:schemeClr val="bg1"/>
                </a:solidFill>
              </a:rPr>
              <a:t>production_countries</a:t>
            </a:r>
            <a:r>
              <a:rPr lang="en-US" sz="1600" b="1">
                <a:solidFill>
                  <a:schemeClr val="bg1"/>
                </a:solidFill>
              </a:rPr>
              <a:t>’: </a:t>
            </a:r>
          </a:p>
          <a:p>
            <a:pPr marL="360000" indent="-144000">
              <a:buFont typeface="Arial" panose="020B0604020202020204" pitchFamily="34" charset="0"/>
              <a:buChar char="•"/>
            </a:pPr>
            <a:r>
              <a:rPr lang="en-US" sz="1600">
                <a:solidFill>
                  <a:schemeClr val="bg1"/>
                </a:solidFill>
              </a:rPr>
              <a:t>United Kingdom, </a:t>
            </a:r>
          </a:p>
          <a:p>
            <a:pPr marL="360000" indent="-144000">
              <a:buFont typeface="Arial" panose="020B0604020202020204" pitchFamily="34" charset="0"/>
              <a:buChar char="•"/>
            </a:pPr>
            <a:r>
              <a:rPr lang="en-US" sz="1600">
                <a:solidFill>
                  <a:schemeClr val="bg1"/>
                </a:solidFill>
              </a:rPr>
              <a:t>United States of America</a:t>
            </a:r>
          </a:p>
          <a:p>
            <a:pPr>
              <a:spcBef>
                <a:spcPts val="300"/>
              </a:spcBef>
            </a:pPr>
            <a:r>
              <a:rPr lang="en-US" sz="1600" b="1">
                <a:solidFill>
                  <a:schemeClr val="bg1"/>
                </a:solidFill>
              </a:rPr>
              <a:t>‘</a:t>
            </a:r>
            <a:r>
              <a:rPr lang="en-US" sz="1600" b="1" err="1">
                <a:solidFill>
                  <a:schemeClr val="bg1"/>
                </a:solidFill>
              </a:rPr>
              <a:t>spoken_languages</a:t>
            </a:r>
            <a:r>
              <a:rPr lang="en-US" sz="1600" b="1">
                <a:solidFill>
                  <a:schemeClr val="bg1"/>
                </a:solidFill>
              </a:rPr>
              <a:t>’: </a:t>
            </a:r>
          </a:p>
          <a:p>
            <a:pPr marL="360000" indent="-144000">
              <a:buFont typeface="Arial" panose="020B0604020202020204" pitchFamily="34" charset="0"/>
              <a:buChar char="•"/>
            </a:pPr>
            <a:r>
              <a:rPr lang="en-US" sz="1600">
                <a:solidFill>
                  <a:schemeClr val="bg1"/>
                </a:solidFill>
              </a:rPr>
              <a:t>English </a:t>
            </a:r>
          </a:p>
          <a:p>
            <a:pPr>
              <a:spcBef>
                <a:spcPts val="300"/>
              </a:spcBef>
            </a:pPr>
            <a:r>
              <a:rPr lang="en-US" sz="1600" b="1">
                <a:solidFill>
                  <a:schemeClr val="bg1"/>
                </a:solidFill>
              </a:rPr>
              <a:t>‘id’: </a:t>
            </a:r>
            <a:r>
              <a:rPr lang="en-US" sz="1600">
                <a:solidFill>
                  <a:schemeClr val="bg1"/>
                </a:solidFill>
              </a:rPr>
              <a:t>155</a:t>
            </a:r>
          </a:p>
          <a:p>
            <a:pPr>
              <a:spcBef>
                <a:spcPts val="300"/>
              </a:spcBef>
            </a:pPr>
            <a:r>
              <a:rPr lang="en-US" sz="1600" b="1">
                <a:solidFill>
                  <a:schemeClr val="bg1"/>
                </a:solidFill>
              </a:rPr>
              <a:t>‘</a:t>
            </a:r>
            <a:r>
              <a:rPr lang="en-US" sz="1600" b="1" err="1">
                <a:solidFill>
                  <a:schemeClr val="bg1"/>
                </a:solidFill>
              </a:rPr>
              <a:t>vote_average</a:t>
            </a:r>
            <a:r>
              <a:rPr lang="en-US" sz="1600" b="1">
                <a:solidFill>
                  <a:schemeClr val="bg1"/>
                </a:solidFill>
              </a:rPr>
              <a:t>’: </a:t>
            </a:r>
            <a:r>
              <a:rPr lang="en-US" sz="1600">
                <a:solidFill>
                  <a:schemeClr val="bg1"/>
                </a:solidFill>
              </a:rPr>
              <a:t>8.512</a:t>
            </a:r>
          </a:p>
          <a:p>
            <a:pPr>
              <a:spcBef>
                <a:spcPts val="300"/>
              </a:spcBef>
            </a:pPr>
            <a:r>
              <a:rPr lang="en-US" sz="1600" b="1">
                <a:solidFill>
                  <a:schemeClr val="bg1"/>
                </a:solidFill>
              </a:rPr>
              <a:t>‘</a:t>
            </a:r>
            <a:r>
              <a:rPr lang="en-US" sz="1600" b="1" err="1">
                <a:solidFill>
                  <a:schemeClr val="bg1"/>
                </a:solidFill>
              </a:rPr>
              <a:t>vote_count</a:t>
            </a:r>
            <a:r>
              <a:rPr lang="en-US" sz="1600" b="1">
                <a:solidFill>
                  <a:schemeClr val="bg1"/>
                </a:solidFill>
              </a:rPr>
              <a:t>’: </a:t>
            </a:r>
            <a:r>
              <a:rPr lang="en-US" sz="1600">
                <a:solidFill>
                  <a:schemeClr val="bg1"/>
                </a:solidFill>
              </a:rPr>
              <a:t>30,619</a:t>
            </a:r>
          </a:p>
          <a:p>
            <a:pPr>
              <a:spcBef>
                <a:spcPts val="300"/>
              </a:spcBef>
              <a:spcAft>
                <a:spcPts val="300"/>
              </a:spcAft>
            </a:pPr>
            <a:r>
              <a:rPr lang="en-US" sz="1600" b="1">
                <a:solidFill>
                  <a:schemeClr val="bg1"/>
                </a:solidFill>
              </a:rPr>
              <a:t>‘adult’: </a:t>
            </a:r>
            <a:r>
              <a:rPr lang="en-US" sz="1600">
                <a:solidFill>
                  <a:schemeClr val="bg1"/>
                </a:solidFill>
              </a:rPr>
              <a:t>FALSE</a:t>
            </a:r>
          </a:p>
          <a:p>
            <a:pPr>
              <a:spcAft>
                <a:spcPts val="300"/>
              </a:spcAft>
            </a:pPr>
            <a:r>
              <a:rPr lang="en-US" sz="1600" b="1">
                <a:solidFill>
                  <a:schemeClr val="bg1"/>
                </a:solidFill>
              </a:rPr>
              <a:t>‘</a:t>
            </a:r>
            <a:r>
              <a:rPr lang="en-US" sz="1600" b="1" err="1">
                <a:solidFill>
                  <a:schemeClr val="bg1"/>
                </a:solidFill>
              </a:rPr>
              <a:t>imdb_id</a:t>
            </a:r>
            <a:r>
              <a:rPr lang="en-US" sz="1600" b="1">
                <a:solidFill>
                  <a:schemeClr val="bg1"/>
                </a:solidFill>
              </a:rPr>
              <a:t>’: </a:t>
            </a:r>
            <a:r>
              <a:rPr lang="en-US" sz="1600">
                <a:solidFill>
                  <a:schemeClr val="bg1"/>
                </a:solidFill>
              </a:rPr>
              <a:t>tt0468569</a:t>
            </a:r>
          </a:p>
          <a:p>
            <a:pPr>
              <a:spcAft>
                <a:spcPts val="300"/>
              </a:spcAft>
            </a:pPr>
            <a:r>
              <a:rPr lang="en-US" sz="1600" b="1">
                <a:solidFill>
                  <a:schemeClr val="bg1"/>
                </a:solidFill>
              </a:rPr>
              <a:t>‘</a:t>
            </a:r>
            <a:r>
              <a:rPr lang="en-US" sz="1600" b="1" err="1">
                <a:solidFill>
                  <a:schemeClr val="bg1"/>
                </a:solidFill>
              </a:rPr>
              <a:t>original_language</a:t>
            </a:r>
            <a:r>
              <a:rPr lang="en-US" sz="1600" b="1">
                <a:solidFill>
                  <a:schemeClr val="bg1"/>
                </a:solidFill>
              </a:rPr>
              <a:t>’: </a:t>
            </a:r>
            <a:r>
              <a:rPr lang="en-US" sz="1600" err="1">
                <a:solidFill>
                  <a:schemeClr val="bg1"/>
                </a:solidFill>
              </a:rPr>
              <a:t>en</a:t>
            </a:r>
            <a:endParaRPr lang="en-US" sz="1600">
              <a:solidFill>
                <a:schemeClr val="bg1"/>
              </a:solidFill>
            </a:endParaRPr>
          </a:p>
          <a:p>
            <a:pPr>
              <a:spcAft>
                <a:spcPts val="300"/>
              </a:spcAft>
            </a:pPr>
            <a:r>
              <a:rPr lang="en-US" sz="1600" b="1">
                <a:solidFill>
                  <a:schemeClr val="bg1"/>
                </a:solidFill>
              </a:rPr>
              <a:t>‘popularity’: </a:t>
            </a:r>
            <a:r>
              <a:rPr lang="en-US" sz="1600">
                <a:solidFill>
                  <a:schemeClr val="bg1"/>
                </a:solidFill>
              </a:rPr>
              <a:t>130.643</a:t>
            </a:r>
          </a:p>
        </p:txBody>
      </p:sp>
      <p:pic>
        <p:nvPicPr>
          <p:cNvPr id="1026" name="Picture 2">
            <a:extLst>
              <a:ext uri="{FF2B5EF4-FFF2-40B4-BE49-F238E27FC236}">
                <a16:creationId xmlns:a16="http://schemas.microsoft.com/office/drawing/2014/main" id="{F02570FD-0EAB-4690-8506-8BFFB7E7F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61" y="1718462"/>
            <a:ext cx="2356068" cy="3534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AFFA382-23A0-4B27-9B25-DCF9131EC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7359" y="1769232"/>
            <a:ext cx="3920080" cy="220630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D38DCF5-E193-4804-9F4D-D2AC4659C9A2}"/>
              </a:ext>
            </a:extLst>
          </p:cNvPr>
          <p:cNvSpPr txBox="1"/>
          <p:nvPr/>
        </p:nvSpPr>
        <p:spPr>
          <a:xfrm>
            <a:off x="247200" y="5231136"/>
            <a:ext cx="3055746" cy="1477328"/>
          </a:xfrm>
          <a:prstGeom prst="rect">
            <a:avLst/>
          </a:prstGeom>
          <a:noFill/>
        </p:spPr>
        <p:txBody>
          <a:bodyPr wrap="square">
            <a:spAutoFit/>
          </a:bodyPr>
          <a:lstStyle/>
          <a:p>
            <a:pPr>
              <a:spcAft>
                <a:spcPts val="300"/>
              </a:spcAft>
            </a:pPr>
            <a:r>
              <a:rPr lang="en-US" sz="1600" b="1">
                <a:solidFill>
                  <a:schemeClr val="bg1"/>
                </a:solidFill>
              </a:rPr>
              <a:t>‘status’: </a:t>
            </a:r>
            <a:r>
              <a:rPr lang="en-US" sz="1600">
                <a:solidFill>
                  <a:schemeClr val="bg1"/>
                </a:solidFill>
              </a:rPr>
              <a:t>released</a:t>
            </a:r>
          </a:p>
          <a:p>
            <a:pPr>
              <a:spcAft>
                <a:spcPts val="300"/>
              </a:spcAft>
            </a:pPr>
            <a:r>
              <a:rPr lang="en-US" sz="1600" b="1">
                <a:solidFill>
                  <a:schemeClr val="bg1"/>
                </a:solidFill>
              </a:rPr>
              <a:t>‘</a:t>
            </a:r>
            <a:r>
              <a:rPr lang="en-US" sz="1600" b="1" err="1">
                <a:solidFill>
                  <a:schemeClr val="bg1"/>
                </a:solidFill>
              </a:rPr>
              <a:t>release_date</a:t>
            </a:r>
            <a:r>
              <a:rPr lang="en-US" sz="1600" b="1">
                <a:solidFill>
                  <a:schemeClr val="bg1"/>
                </a:solidFill>
              </a:rPr>
              <a:t>’: </a:t>
            </a:r>
            <a:r>
              <a:rPr lang="en-US" sz="1600">
                <a:solidFill>
                  <a:schemeClr val="bg1"/>
                </a:solidFill>
              </a:rPr>
              <a:t>16/07/2008</a:t>
            </a:r>
          </a:p>
          <a:p>
            <a:pPr>
              <a:spcAft>
                <a:spcPts val="300"/>
              </a:spcAft>
            </a:pPr>
            <a:r>
              <a:rPr lang="en-US" sz="1600" b="1">
                <a:solidFill>
                  <a:schemeClr val="bg1"/>
                </a:solidFill>
              </a:rPr>
              <a:t>‘revenue’: </a:t>
            </a:r>
            <a:r>
              <a:rPr lang="en-US" sz="1600">
                <a:solidFill>
                  <a:schemeClr val="bg1"/>
                </a:solidFill>
              </a:rPr>
              <a:t>1,004,558,444</a:t>
            </a:r>
          </a:p>
          <a:p>
            <a:pPr>
              <a:spcAft>
                <a:spcPts val="300"/>
              </a:spcAft>
            </a:pPr>
            <a:r>
              <a:rPr lang="en-US" sz="1600" b="1">
                <a:solidFill>
                  <a:schemeClr val="bg1"/>
                </a:solidFill>
              </a:rPr>
              <a:t>‘runtime’: </a:t>
            </a:r>
            <a:r>
              <a:rPr lang="en-US" sz="1600">
                <a:solidFill>
                  <a:schemeClr val="bg1"/>
                </a:solidFill>
              </a:rPr>
              <a:t>152</a:t>
            </a:r>
          </a:p>
          <a:p>
            <a:pPr>
              <a:spcAft>
                <a:spcPts val="300"/>
              </a:spcAft>
            </a:pPr>
            <a:r>
              <a:rPr lang="en-US" sz="1600" b="1">
                <a:solidFill>
                  <a:schemeClr val="bg1"/>
                </a:solidFill>
              </a:rPr>
              <a:t>‘budget’:</a:t>
            </a:r>
            <a:r>
              <a:rPr lang="en-US" sz="1600">
                <a:solidFill>
                  <a:schemeClr val="bg1"/>
                </a:solidFill>
              </a:rPr>
              <a:t> 185,000,000</a:t>
            </a:r>
          </a:p>
        </p:txBody>
      </p:sp>
      <p:sp>
        <p:nvSpPr>
          <p:cNvPr id="19" name="TextBox 18">
            <a:extLst>
              <a:ext uri="{FF2B5EF4-FFF2-40B4-BE49-F238E27FC236}">
                <a16:creationId xmlns:a16="http://schemas.microsoft.com/office/drawing/2014/main" id="{0794BD5D-F6C9-42C9-9C2B-408D67D2A9DE}"/>
              </a:ext>
            </a:extLst>
          </p:cNvPr>
          <p:cNvSpPr txBox="1"/>
          <p:nvPr/>
        </p:nvSpPr>
        <p:spPr>
          <a:xfrm>
            <a:off x="6156699" y="1085969"/>
            <a:ext cx="4801400" cy="623248"/>
          </a:xfrm>
          <a:prstGeom prst="rect">
            <a:avLst/>
          </a:prstGeom>
          <a:noFill/>
        </p:spPr>
        <p:txBody>
          <a:bodyPr wrap="square">
            <a:spAutoFit/>
          </a:bodyPr>
          <a:lstStyle/>
          <a:p>
            <a:pPr>
              <a:spcAft>
                <a:spcPts val="300"/>
              </a:spcAft>
            </a:pPr>
            <a:r>
              <a:rPr lang="en-US" sz="1600" b="1">
                <a:solidFill>
                  <a:schemeClr val="bg1"/>
                </a:solidFill>
              </a:rPr>
              <a:t>‘</a:t>
            </a:r>
            <a:r>
              <a:rPr lang="en-US" sz="1600" b="1" err="1">
                <a:solidFill>
                  <a:schemeClr val="bg1"/>
                </a:solidFill>
              </a:rPr>
              <a:t>original_title</a:t>
            </a:r>
            <a:r>
              <a:rPr lang="en-US" sz="1600" b="1">
                <a:solidFill>
                  <a:schemeClr val="bg1"/>
                </a:solidFill>
              </a:rPr>
              <a:t>’: </a:t>
            </a:r>
            <a:r>
              <a:rPr lang="en-US" sz="1600">
                <a:solidFill>
                  <a:schemeClr val="bg1"/>
                </a:solidFill>
              </a:rPr>
              <a:t>The Dark Knight</a:t>
            </a:r>
          </a:p>
          <a:p>
            <a:pPr>
              <a:spcAft>
                <a:spcPts val="300"/>
              </a:spcAft>
            </a:pPr>
            <a:r>
              <a:rPr lang="en-US" sz="1600" b="1">
                <a:solidFill>
                  <a:schemeClr val="bg1"/>
                </a:solidFill>
              </a:rPr>
              <a:t>‘</a:t>
            </a:r>
            <a:r>
              <a:rPr lang="en-US" sz="1600" b="1" err="1">
                <a:solidFill>
                  <a:schemeClr val="bg1"/>
                </a:solidFill>
              </a:rPr>
              <a:t>backdrop_path</a:t>
            </a:r>
            <a:r>
              <a:rPr lang="en-US" sz="1600" b="1">
                <a:solidFill>
                  <a:schemeClr val="bg1"/>
                </a:solidFill>
              </a:rPr>
              <a:t>’:</a:t>
            </a:r>
          </a:p>
        </p:txBody>
      </p:sp>
      <p:sp>
        <p:nvSpPr>
          <p:cNvPr id="21" name="TextBox 20">
            <a:extLst>
              <a:ext uri="{FF2B5EF4-FFF2-40B4-BE49-F238E27FC236}">
                <a16:creationId xmlns:a16="http://schemas.microsoft.com/office/drawing/2014/main" id="{A74D6CAB-E0F1-474C-BDE5-3320BA2C7C2E}"/>
              </a:ext>
            </a:extLst>
          </p:cNvPr>
          <p:cNvSpPr txBox="1"/>
          <p:nvPr/>
        </p:nvSpPr>
        <p:spPr>
          <a:xfrm>
            <a:off x="4160058" y="1326584"/>
            <a:ext cx="1367555" cy="584775"/>
          </a:xfrm>
          <a:prstGeom prst="rect">
            <a:avLst/>
          </a:prstGeom>
          <a:noFill/>
        </p:spPr>
        <p:txBody>
          <a:bodyPr wrap="square">
            <a:spAutoFit/>
          </a:bodyPr>
          <a:lstStyle/>
          <a:p>
            <a:pPr marL="360000" indent="-144000">
              <a:buFont typeface="Arial" panose="020B0604020202020204" pitchFamily="34" charset="0"/>
              <a:buChar char="•"/>
            </a:pPr>
            <a:r>
              <a:rPr lang="en-US" sz="1600">
                <a:solidFill>
                  <a:schemeClr val="bg1"/>
                </a:solidFill>
              </a:rPr>
              <a:t>Crime</a:t>
            </a:r>
          </a:p>
          <a:p>
            <a:pPr marL="360000" indent="-144000">
              <a:buFont typeface="Arial" panose="020B0604020202020204" pitchFamily="34" charset="0"/>
              <a:buChar char="•"/>
            </a:pPr>
            <a:r>
              <a:rPr lang="en-US" sz="1600">
                <a:solidFill>
                  <a:schemeClr val="bg1"/>
                </a:solidFill>
              </a:rPr>
              <a:t>Thriller</a:t>
            </a:r>
          </a:p>
        </p:txBody>
      </p:sp>
      <p:sp>
        <p:nvSpPr>
          <p:cNvPr id="23" name="TextBox 22">
            <a:extLst>
              <a:ext uri="{FF2B5EF4-FFF2-40B4-BE49-F238E27FC236}">
                <a16:creationId xmlns:a16="http://schemas.microsoft.com/office/drawing/2014/main" id="{AEBBC639-A6A2-458F-9DBA-F1F06771A343}"/>
              </a:ext>
            </a:extLst>
          </p:cNvPr>
          <p:cNvSpPr txBox="1"/>
          <p:nvPr/>
        </p:nvSpPr>
        <p:spPr>
          <a:xfrm>
            <a:off x="4160058" y="4378097"/>
            <a:ext cx="1621234" cy="341360"/>
          </a:xfrm>
          <a:prstGeom prst="rect">
            <a:avLst/>
          </a:prstGeom>
          <a:noFill/>
        </p:spPr>
        <p:txBody>
          <a:bodyPr wrap="square">
            <a:spAutoFit/>
          </a:bodyPr>
          <a:lstStyle/>
          <a:p>
            <a:pPr marL="360000" indent="-144000">
              <a:buFont typeface="Arial" panose="020B0604020202020204" pitchFamily="34" charset="0"/>
              <a:buChar char="•"/>
            </a:pPr>
            <a:r>
              <a:rPr lang="en-US" sz="1600">
                <a:solidFill>
                  <a:schemeClr val="bg1"/>
                </a:solidFill>
              </a:rPr>
              <a:t>Mandarin</a:t>
            </a:r>
          </a:p>
        </p:txBody>
      </p:sp>
    </p:spTree>
    <p:extLst>
      <p:ext uri="{BB962C8B-B14F-4D97-AF65-F5344CB8AC3E}">
        <p14:creationId xmlns:p14="http://schemas.microsoft.com/office/powerpoint/2010/main" val="4081461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Why is this important?</a:t>
            </a:r>
            <a:endParaRPr lang="ru-RU">
              <a:gradFill flip="none" rotWithShape="1">
                <a:gsLst>
                  <a:gs pos="0">
                    <a:srgbClr val="8ACDA3"/>
                  </a:gs>
                  <a:gs pos="37000">
                    <a:srgbClr val="55C2BD"/>
                  </a:gs>
                  <a:gs pos="77000">
                    <a:srgbClr val="0BB5DF"/>
                  </a:gs>
                </a:gsLst>
                <a:lin ang="0" scaled="1"/>
                <a:tileRect/>
              </a:gradFill>
            </a:endParaRPr>
          </a:p>
        </p:txBody>
      </p:sp>
      <p:sp>
        <p:nvSpPr>
          <p:cNvPr id="4" name="Slide Number Placeholder 3">
            <a:extLst>
              <a:ext uri="{FF2B5EF4-FFF2-40B4-BE49-F238E27FC236}">
                <a16:creationId xmlns:a16="http://schemas.microsoft.com/office/drawing/2014/main" id="{FDDD388E-8A92-429C-93B0-CF0F3F8D95A8}"/>
              </a:ext>
            </a:extLst>
          </p:cNvPr>
          <p:cNvSpPr>
            <a:spLocks noGrp="1"/>
          </p:cNvSpPr>
          <p:nvPr>
            <p:ph type="sldNum" sz="quarter" idx="12"/>
          </p:nvPr>
        </p:nvSpPr>
        <p:spPr>
          <a:xfrm>
            <a:off x="9448800" y="6492875"/>
            <a:ext cx="2743200" cy="365125"/>
          </a:xfrm>
        </p:spPr>
        <p:txBody>
          <a:bodyPr/>
          <a:lstStyle/>
          <a:p>
            <a:fld id="{7EB848B3-5A9D-49F2-96F2-3595919467AB}" type="slidenum">
              <a:rPr lang="ru-RU" smtClean="0"/>
              <a:t>5</a:t>
            </a:fld>
            <a:endParaRPr lang="ru-RU"/>
          </a:p>
        </p:txBody>
      </p:sp>
      <p:sp>
        <p:nvSpPr>
          <p:cNvPr id="6" name="TextBox 5">
            <a:extLst>
              <a:ext uri="{FF2B5EF4-FFF2-40B4-BE49-F238E27FC236}">
                <a16:creationId xmlns:a16="http://schemas.microsoft.com/office/drawing/2014/main" id="{4D9BCCCC-C75A-41BF-8273-A8053E92094E}"/>
              </a:ext>
            </a:extLst>
          </p:cNvPr>
          <p:cNvSpPr txBox="1"/>
          <p:nvPr/>
        </p:nvSpPr>
        <p:spPr>
          <a:xfrm>
            <a:off x="858525" y="1664115"/>
            <a:ext cx="4924156" cy="4985980"/>
          </a:xfrm>
          <a:prstGeom prst="rect">
            <a:avLst/>
          </a:prstGeom>
          <a:noFill/>
        </p:spPr>
        <p:txBody>
          <a:bodyPr wrap="square" rtlCol="0">
            <a:spAutoFit/>
          </a:bodyPr>
          <a:lstStyle/>
          <a:p>
            <a:pPr marL="36000" indent="-216000">
              <a:buFont typeface="Arial" panose="020B0604020202020204" pitchFamily="34" charset="0"/>
              <a:buChar char="•"/>
            </a:pPr>
            <a:r>
              <a:rPr lang="en-GB" b="1">
                <a:solidFill>
                  <a:srgbClr val="D3F8FD"/>
                </a:solidFill>
                <a:latin typeface="Arial" panose="020B0604020202020204" pitchFamily="34" charset="0"/>
                <a:cs typeface="Arial" panose="020B0604020202020204" pitchFamily="34" charset="0"/>
              </a:rPr>
              <a:t>Industry Efficiency</a:t>
            </a:r>
          </a:p>
          <a:p>
            <a:pPr marL="742950" lvl="1" indent="-285750">
              <a:buFont typeface="Arial" panose="020B0604020202020204" pitchFamily="34" charset="0"/>
              <a:buChar char="•"/>
            </a:pPr>
            <a:r>
              <a:rPr lang="en-US" sz="1600">
                <a:solidFill>
                  <a:srgbClr val="55C2BD"/>
                </a:solidFill>
                <a:latin typeface="Arial" panose="020B0604020202020204" pitchFamily="34" charset="0"/>
                <a:cs typeface="Arial" panose="020B0604020202020204" pitchFamily="34" charset="0"/>
              </a:rPr>
              <a:t>Save resources </a:t>
            </a:r>
          </a:p>
          <a:p>
            <a:pPr marL="742950" lvl="1" indent="-285750">
              <a:spcAft>
                <a:spcPts val="600"/>
              </a:spcAft>
              <a:buFont typeface="Arial" panose="020B0604020202020204" pitchFamily="34" charset="0"/>
              <a:buChar char="•"/>
            </a:pPr>
            <a:r>
              <a:rPr lang="en-US" sz="1600">
                <a:solidFill>
                  <a:srgbClr val="55C2BD"/>
                </a:solidFill>
                <a:latin typeface="Arial" panose="020B0604020202020204" pitchFamily="34" charset="0"/>
                <a:cs typeface="Arial" panose="020B0604020202020204" pitchFamily="34" charset="0"/>
              </a:rPr>
              <a:t>Reduce the number of box office failures</a:t>
            </a:r>
            <a:endParaRPr lang="en-GB" sz="1600">
              <a:solidFill>
                <a:srgbClr val="55C2BD"/>
              </a:solidFill>
              <a:latin typeface="Arial" panose="020B0604020202020204" pitchFamily="34" charset="0"/>
              <a:cs typeface="Arial" panose="020B0604020202020204" pitchFamily="34" charset="0"/>
            </a:endParaRPr>
          </a:p>
          <a:p>
            <a:pPr marL="36000" indent="-216000">
              <a:buFont typeface="Arial" panose="020B0604020202020204" pitchFamily="34" charset="0"/>
              <a:buChar char="•"/>
            </a:pPr>
            <a:r>
              <a:rPr lang="en-GB" b="1">
                <a:solidFill>
                  <a:srgbClr val="D3F8FD"/>
                </a:solidFill>
                <a:latin typeface="Arial" panose="020B0604020202020204" pitchFamily="34" charset="0"/>
                <a:cs typeface="Arial" panose="020B0604020202020204" pitchFamily="34" charset="0"/>
              </a:rPr>
              <a:t>Consumer Satisfaction</a:t>
            </a:r>
          </a:p>
          <a:p>
            <a:pPr marL="742950" lvl="1" indent="-285750">
              <a:spcAft>
                <a:spcPts val="600"/>
              </a:spcAft>
              <a:buFont typeface="Arial" panose="020B0604020202020204" pitchFamily="34" charset="0"/>
              <a:buChar char="•"/>
            </a:pPr>
            <a:r>
              <a:rPr lang="en-GB" sz="1600">
                <a:solidFill>
                  <a:srgbClr val="55C2BD"/>
                </a:solidFill>
                <a:latin typeface="Arial" panose="020B0604020202020204" pitchFamily="34" charset="0"/>
                <a:cs typeface="Arial" panose="020B0604020202020204" pitchFamily="34" charset="0"/>
              </a:rPr>
              <a:t>Personalized movie recommendations</a:t>
            </a:r>
          </a:p>
          <a:p>
            <a:pPr marL="36000" indent="-216000">
              <a:buFont typeface="Arial" panose="020B0604020202020204" pitchFamily="34" charset="0"/>
              <a:buChar char="•"/>
            </a:pPr>
            <a:r>
              <a:rPr lang="en-GB" b="1">
                <a:solidFill>
                  <a:srgbClr val="D3F8FD"/>
                </a:solidFill>
                <a:latin typeface="Arial" panose="020B0604020202020204" pitchFamily="34" charset="0"/>
                <a:cs typeface="Arial" panose="020B0604020202020204" pitchFamily="34" charset="0"/>
              </a:rPr>
              <a:t>Economic Impact</a:t>
            </a:r>
          </a:p>
          <a:p>
            <a:pPr marL="742950" lvl="1" indent="-285750">
              <a:buFont typeface="Arial" panose="020B0604020202020204" pitchFamily="34" charset="0"/>
              <a:buChar char="•"/>
            </a:pPr>
            <a:r>
              <a:rPr lang="en-GB" sz="1600">
                <a:solidFill>
                  <a:srgbClr val="55C2BD"/>
                </a:solidFill>
                <a:latin typeface="Arial" panose="020B0604020202020204" pitchFamily="34" charset="0"/>
                <a:cs typeface="Arial" panose="020B0604020202020204" pitchFamily="34" charset="0"/>
              </a:rPr>
              <a:t>Investment optimization</a:t>
            </a:r>
          </a:p>
          <a:p>
            <a:pPr marL="742950" lvl="1" indent="-285750">
              <a:buFont typeface="Arial" panose="020B0604020202020204" pitchFamily="34" charset="0"/>
              <a:buChar char="•"/>
            </a:pPr>
            <a:r>
              <a:rPr lang="en-US" sz="1600">
                <a:solidFill>
                  <a:srgbClr val="55C2BD"/>
                </a:solidFill>
                <a:latin typeface="Arial" panose="020B0604020202020204" pitchFamily="34" charset="0"/>
                <a:cs typeface="Arial" panose="020B0604020202020204" pitchFamily="34" charset="0"/>
              </a:rPr>
              <a:t>Growth of ticket sales</a:t>
            </a:r>
          </a:p>
          <a:p>
            <a:pPr marL="742950" lvl="1" indent="-285750">
              <a:spcAft>
                <a:spcPts val="600"/>
              </a:spcAft>
              <a:buFont typeface="Arial" panose="020B0604020202020204" pitchFamily="34" charset="0"/>
              <a:buChar char="•"/>
            </a:pPr>
            <a:r>
              <a:rPr lang="en-US" sz="1600">
                <a:solidFill>
                  <a:srgbClr val="55C2BD"/>
                </a:solidFill>
                <a:latin typeface="Arial" panose="020B0604020202020204" pitchFamily="34" charset="0"/>
                <a:cs typeface="Arial" panose="020B0604020202020204" pitchFamily="34" charset="0"/>
              </a:rPr>
              <a:t>Boosting streaming service subscriptions</a:t>
            </a:r>
            <a:endParaRPr lang="en-GB" sz="1600">
              <a:solidFill>
                <a:srgbClr val="55C2BD"/>
              </a:solidFill>
              <a:latin typeface="Arial" panose="020B0604020202020204" pitchFamily="34" charset="0"/>
              <a:cs typeface="Arial" panose="020B0604020202020204" pitchFamily="34" charset="0"/>
            </a:endParaRPr>
          </a:p>
          <a:p>
            <a:pPr marL="36000" indent="-216000">
              <a:buFont typeface="Arial" panose="020B0604020202020204" pitchFamily="34" charset="0"/>
              <a:buChar char="•"/>
            </a:pPr>
            <a:r>
              <a:rPr lang="en-GB" b="1">
                <a:solidFill>
                  <a:srgbClr val="D3F8FD"/>
                </a:solidFill>
                <a:latin typeface="Arial" panose="020B0604020202020204" pitchFamily="34" charset="0"/>
                <a:cs typeface="Arial" panose="020B0604020202020204" pitchFamily="34" charset="0"/>
              </a:rPr>
              <a:t>Marketing Effectiveness</a:t>
            </a:r>
          </a:p>
          <a:p>
            <a:pPr marL="742950" lvl="1" indent="-285750">
              <a:spcAft>
                <a:spcPts val="600"/>
              </a:spcAft>
              <a:buFont typeface="Arial" panose="020B0604020202020204" pitchFamily="34" charset="0"/>
              <a:buChar char="•"/>
            </a:pPr>
            <a:r>
              <a:rPr lang="en-GB" sz="1600">
                <a:solidFill>
                  <a:srgbClr val="55C2BD"/>
                </a:solidFill>
                <a:latin typeface="Arial" panose="020B0604020202020204" pitchFamily="34" charset="0"/>
                <a:cs typeface="Arial" panose="020B0604020202020204" pitchFamily="34" charset="0"/>
              </a:rPr>
              <a:t>Create better-targeted promotions</a:t>
            </a:r>
          </a:p>
          <a:p>
            <a:pPr marL="36000" indent="-216000">
              <a:buFont typeface="Arial" panose="020B0604020202020204" pitchFamily="34" charset="0"/>
              <a:buChar char="•"/>
            </a:pPr>
            <a:r>
              <a:rPr lang="en-GB" b="1">
                <a:solidFill>
                  <a:srgbClr val="D3F8FD"/>
                </a:solidFill>
                <a:latin typeface="Arial" panose="020B0604020202020204" pitchFamily="34" charset="0"/>
                <a:cs typeface="Arial" panose="020B0604020202020204" pitchFamily="34" charset="0"/>
              </a:rPr>
              <a:t>Investment Decision-Making</a:t>
            </a:r>
          </a:p>
          <a:p>
            <a:pPr marL="742950" lvl="1" indent="-285750">
              <a:spcAft>
                <a:spcPts val="600"/>
              </a:spcAft>
              <a:buFont typeface="Arial" panose="020B0604020202020204" pitchFamily="34" charset="0"/>
              <a:buChar char="•"/>
            </a:pPr>
            <a:r>
              <a:rPr lang="en-GB" sz="1600">
                <a:solidFill>
                  <a:srgbClr val="55C2BD"/>
                </a:solidFill>
                <a:latin typeface="Arial" panose="020B0604020202020204" pitchFamily="34" charset="0"/>
                <a:cs typeface="Arial" panose="020B0604020202020204" pitchFamily="34" charset="0"/>
              </a:rPr>
              <a:t>Creating </a:t>
            </a:r>
            <a:r>
              <a:rPr lang="en-US" sz="1600">
                <a:solidFill>
                  <a:srgbClr val="55C2BD"/>
                </a:solidFill>
                <a:latin typeface="Arial" panose="020B0604020202020204" pitchFamily="34" charset="0"/>
                <a:cs typeface="Arial" panose="020B0604020202020204" pitchFamily="34" charset="0"/>
              </a:rPr>
              <a:t>more sustainable and profitable film ecosystem</a:t>
            </a:r>
            <a:endParaRPr lang="en-GB" sz="1600">
              <a:solidFill>
                <a:srgbClr val="55C2BD"/>
              </a:solidFill>
              <a:latin typeface="Arial" panose="020B0604020202020204" pitchFamily="34" charset="0"/>
              <a:cs typeface="Arial" panose="020B0604020202020204" pitchFamily="34" charset="0"/>
            </a:endParaRPr>
          </a:p>
          <a:p>
            <a:pPr marL="36000" indent="-216000">
              <a:buFont typeface="Arial" panose="020B0604020202020204" pitchFamily="34" charset="0"/>
              <a:buChar char="•"/>
            </a:pPr>
            <a:r>
              <a:rPr lang="en-GB" b="1">
                <a:solidFill>
                  <a:srgbClr val="D3F8FD"/>
                </a:solidFill>
                <a:latin typeface="Arial" panose="020B0604020202020204" pitchFamily="34" charset="0"/>
                <a:cs typeface="Arial" panose="020B0604020202020204" pitchFamily="34" charset="0"/>
              </a:rPr>
              <a:t>Government and Policy Impact</a:t>
            </a:r>
          </a:p>
          <a:p>
            <a:pPr marL="742950" lvl="1" indent="-285750">
              <a:spcAft>
                <a:spcPts val="600"/>
              </a:spcAft>
              <a:buFont typeface="Arial" panose="020B0604020202020204" pitchFamily="34" charset="0"/>
              <a:buChar char="•"/>
            </a:pPr>
            <a:r>
              <a:rPr lang="en-GB" sz="1600">
                <a:solidFill>
                  <a:srgbClr val="55C2BD"/>
                </a:solidFill>
                <a:latin typeface="Arial" panose="020B0604020202020204" pitchFamily="34" charset="0"/>
                <a:cs typeface="Arial" panose="020B0604020202020204" pitchFamily="34" charset="0"/>
              </a:rPr>
              <a:t>Targeted support of the film industry</a:t>
            </a:r>
          </a:p>
          <a:p>
            <a:pPr marL="36000" indent="-216000">
              <a:spcAft>
                <a:spcPts val="600"/>
              </a:spcAft>
              <a:buFont typeface="Arial" panose="020B0604020202020204" pitchFamily="34" charset="0"/>
              <a:buChar char="•"/>
            </a:pPr>
            <a:r>
              <a:rPr lang="en-GB" b="1">
                <a:solidFill>
                  <a:srgbClr val="D3F8FD"/>
                </a:solidFill>
                <a:latin typeface="Arial" panose="020B0604020202020204" pitchFamily="34" charset="0"/>
                <a:cs typeface="Arial" panose="020B0604020202020204" pitchFamily="34" charset="0"/>
              </a:rPr>
              <a:t>Research and Insights</a:t>
            </a:r>
          </a:p>
        </p:txBody>
      </p:sp>
      <p:sp>
        <p:nvSpPr>
          <p:cNvPr id="7" name="TextBox 6">
            <a:extLst>
              <a:ext uri="{FF2B5EF4-FFF2-40B4-BE49-F238E27FC236}">
                <a16:creationId xmlns:a16="http://schemas.microsoft.com/office/drawing/2014/main" id="{E4788A39-5021-46A8-9DB1-BB5AC84EDA7C}"/>
              </a:ext>
            </a:extLst>
          </p:cNvPr>
          <p:cNvSpPr txBox="1"/>
          <p:nvPr/>
        </p:nvSpPr>
        <p:spPr>
          <a:xfrm>
            <a:off x="858524" y="1115138"/>
            <a:ext cx="4362181" cy="461665"/>
          </a:xfrm>
          <a:prstGeom prst="rect">
            <a:avLst/>
          </a:prstGeom>
          <a:noFill/>
        </p:spPr>
        <p:txBody>
          <a:bodyPr wrap="square" rtlCol="0">
            <a:spAutoFit/>
          </a:bodyPr>
          <a:lstStyle/>
          <a:p>
            <a:r>
              <a:rPr lang="en-US" sz="2400" b="1">
                <a:solidFill>
                  <a:srgbClr val="D3F8FD"/>
                </a:solidFill>
                <a:latin typeface="Arial" panose="020B0604020202020204" pitchFamily="34" charset="0"/>
                <a:cs typeface="Arial" panose="020B0604020202020204" pitchFamily="34" charset="0"/>
              </a:rPr>
              <a:t>Key points</a:t>
            </a:r>
            <a:endParaRPr lang="ru-RU" sz="2400" b="1">
              <a:solidFill>
                <a:srgbClr val="D3F8FD"/>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CFFD465C-A67B-45BE-A5E0-5A06D2D0B2B8}"/>
              </a:ext>
            </a:extLst>
          </p:cNvPr>
          <p:cNvCxnSpPr>
            <a:cxnSpLocks/>
          </p:cNvCxnSpPr>
          <p:nvPr/>
        </p:nvCxnSpPr>
        <p:spPr>
          <a:xfrm>
            <a:off x="858525" y="1556483"/>
            <a:ext cx="4924156" cy="0"/>
          </a:xfrm>
          <a:prstGeom prst="line">
            <a:avLst/>
          </a:prstGeom>
          <a:ln w="28575">
            <a:solidFill>
              <a:srgbClr val="55C2B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DA9C89B-C5AD-4FD7-9B15-B55B2512554F}"/>
              </a:ext>
            </a:extLst>
          </p:cNvPr>
          <p:cNvSpPr txBox="1"/>
          <p:nvPr/>
        </p:nvSpPr>
        <p:spPr>
          <a:xfrm>
            <a:off x="6409320" y="1115138"/>
            <a:ext cx="4362181" cy="461665"/>
          </a:xfrm>
          <a:prstGeom prst="rect">
            <a:avLst/>
          </a:prstGeom>
          <a:noFill/>
        </p:spPr>
        <p:txBody>
          <a:bodyPr wrap="square" rtlCol="0">
            <a:spAutoFit/>
          </a:bodyPr>
          <a:lstStyle/>
          <a:p>
            <a:r>
              <a:rPr lang="en-US" sz="2400" b="1">
                <a:solidFill>
                  <a:srgbClr val="D3F8FD"/>
                </a:solidFill>
                <a:latin typeface="Arial" panose="020B0604020202020204" pitchFamily="34" charset="0"/>
                <a:cs typeface="Arial" panose="020B0604020202020204" pitchFamily="34" charset="0"/>
              </a:rPr>
              <a:t>Target audience</a:t>
            </a:r>
            <a:endParaRPr lang="ru-RU" sz="2400" b="1">
              <a:solidFill>
                <a:srgbClr val="D3F8FD"/>
              </a:solidFill>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2018E561-4848-4DCE-ADBF-08E0F91BAF3D}"/>
              </a:ext>
            </a:extLst>
          </p:cNvPr>
          <p:cNvCxnSpPr>
            <a:cxnSpLocks/>
          </p:cNvCxnSpPr>
          <p:nvPr/>
        </p:nvCxnSpPr>
        <p:spPr>
          <a:xfrm>
            <a:off x="6409321" y="1556483"/>
            <a:ext cx="4653277" cy="0"/>
          </a:xfrm>
          <a:prstGeom prst="line">
            <a:avLst/>
          </a:prstGeom>
          <a:ln w="28575">
            <a:solidFill>
              <a:srgbClr val="55C2BD"/>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040374-227B-4BEB-9040-282F4812A66F}"/>
              </a:ext>
            </a:extLst>
          </p:cNvPr>
          <p:cNvSpPr txBox="1"/>
          <p:nvPr/>
        </p:nvSpPr>
        <p:spPr>
          <a:xfrm>
            <a:off x="6409318" y="1603972"/>
            <a:ext cx="4653277" cy="2133405"/>
          </a:xfrm>
          <a:prstGeom prst="rect">
            <a:avLst/>
          </a:prstGeom>
          <a:noFill/>
        </p:spPr>
        <p:txBody>
          <a:bodyPr wrap="square" rtlCol="0">
            <a:spAutoFit/>
          </a:bodyPr>
          <a:lstStyle/>
          <a:p>
            <a:pPr marL="36000" indent="-216000">
              <a:lnSpc>
                <a:spcPct val="120000"/>
              </a:lnSpc>
              <a:buFont typeface="Arial" panose="020B0604020202020204" pitchFamily="34" charset="0"/>
              <a:buChar char="•"/>
            </a:pPr>
            <a:r>
              <a:rPr lang="en-US" sz="1600">
                <a:solidFill>
                  <a:srgbClr val="D3F8FD"/>
                </a:solidFill>
                <a:latin typeface="Arial" panose="020B0604020202020204" pitchFamily="34" charset="0"/>
                <a:cs typeface="Arial" panose="020B0604020202020204" pitchFamily="34" charset="0"/>
              </a:rPr>
              <a:t>Movie Studios and Producers</a:t>
            </a:r>
          </a:p>
          <a:p>
            <a:pPr marL="36000" indent="-216000">
              <a:lnSpc>
                <a:spcPct val="120000"/>
              </a:lnSpc>
              <a:buFont typeface="Arial" panose="020B0604020202020204" pitchFamily="34" charset="0"/>
              <a:buChar char="•"/>
            </a:pPr>
            <a:r>
              <a:rPr lang="en-US" sz="1600">
                <a:solidFill>
                  <a:srgbClr val="D3F8FD"/>
                </a:solidFill>
                <a:latin typeface="Arial" panose="020B0604020202020204" pitchFamily="34" charset="0"/>
                <a:cs typeface="Arial" panose="020B0604020202020204" pitchFamily="34" charset="0"/>
              </a:rPr>
              <a:t>Streaming Services</a:t>
            </a:r>
          </a:p>
          <a:p>
            <a:pPr marL="36000" indent="-216000">
              <a:lnSpc>
                <a:spcPct val="120000"/>
              </a:lnSpc>
              <a:buFont typeface="Arial" panose="020B0604020202020204" pitchFamily="34" charset="0"/>
              <a:buChar char="•"/>
            </a:pPr>
            <a:r>
              <a:rPr lang="en-US" sz="1600">
                <a:solidFill>
                  <a:srgbClr val="D3F8FD"/>
                </a:solidFill>
                <a:latin typeface="Arial" panose="020B0604020202020204" pitchFamily="34" charset="0"/>
                <a:cs typeface="Arial" panose="020B0604020202020204" pitchFamily="34" charset="0"/>
              </a:rPr>
              <a:t>Marketing </a:t>
            </a:r>
          </a:p>
          <a:p>
            <a:pPr marL="36000" indent="-216000">
              <a:lnSpc>
                <a:spcPct val="120000"/>
              </a:lnSpc>
              <a:buFont typeface="Arial" panose="020B0604020202020204" pitchFamily="34" charset="0"/>
              <a:buChar char="•"/>
            </a:pPr>
            <a:r>
              <a:rPr lang="en-US" sz="1600">
                <a:solidFill>
                  <a:srgbClr val="D3F8FD"/>
                </a:solidFill>
                <a:latin typeface="Arial" panose="020B0604020202020204" pitchFamily="34" charset="0"/>
                <a:cs typeface="Arial" panose="020B0604020202020204" pitchFamily="34" charset="0"/>
              </a:rPr>
              <a:t>Audience</a:t>
            </a:r>
          </a:p>
          <a:p>
            <a:pPr marL="36000" indent="-216000">
              <a:lnSpc>
                <a:spcPct val="120000"/>
              </a:lnSpc>
              <a:buFont typeface="Arial" panose="020B0604020202020204" pitchFamily="34" charset="0"/>
              <a:buChar char="•"/>
            </a:pPr>
            <a:r>
              <a:rPr lang="en-US" sz="1600">
                <a:solidFill>
                  <a:srgbClr val="D3F8FD"/>
                </a:solidFill>
                <a:latin typeface="Arial" panose="020B0604020202020204" pitchFamily="34" charset="0"/>
                <a:cs typeface="Arial" panose="020B0604020202020204" pitchFamily="34" charset="0"/>
              </a:rPr>
              <a:t>Investors </a:t>
            </a:r>
          </a:p>
          <a:p>
            <a:pPr marL="36000" indent="-216000">
              <a:lnSpc>
                <a:spcPct val="120000"/>
              </a:lnSpc>
              <a:buFont typeface="Arial" panose="020B0604020202020204" pitchFamily="34" charset="0"/>
              <a:buChar char="•"/>
            </a:pPr>
            <a:r>
              <a:rPr lang="en-US" sz="1600">
                <a:solidFill>
                  <a:srgbClr val="D3F8FD"/>
                </a:solidFill>
                <a:latin typeface="Arial" panose="020B0604020202020204" pitchFamily="34" charset="0"/>
                <a:cs typeface="Arial" panose="020B0604020202020204" pitchFamily="34" charset="0"/>
              </a:rPr>
              <a:t>Government and Film Industry Regulators</a:t>
            </a:r>
          </a:p>
          <a:p>
            <a:pPr marL="36000" indent="-216000">
              <a:lnSpc>
                <a:spcPct val="120000"/>
              </a:lnSpc>
              <a:buFont typeface="Arial" panose="020B0604020202020204" pitchFamily="34" charset="0"/>
              <a:buChar char="•"/>
            </a:pPr>
            <a:r>
              <a:rPr lang="en-US" sz="1600">
                <a:solidFill>
                  <a:srgbClr val="D3F8FD"/>
                </a:solidFill>
                <a:latin typeface="Arial" panose="020B0604020202020204" pitchFamily="34" charset="0"/>
                <a:cs typeface="Arial" panose="020B0604020202020204" pitchFamily="34" charset="0"/>
              </a:rPr>
              <a:t>Researchers</a:t>
            </a:r>
            <a:endParaRPr lang="en-GB" sz="1600">
              <a:solidFill>
                <a:srgbClr val="D3F8FD"/>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B7D0252D-E75D-4C9A-96DF-44AA8CA3FAAA}"/>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343365" y="3575637"/>
            <a:ext cx="4210869" cy="3148591"/>
          </a:xfrm>
          <a:prstGeom prst="rect">
            <a:avLst/>
          </a:prstGeom>
        </p:spPr>
      </p:pic>
    </p:spTree>
    <p:extLst>
      <p:ext uri="{BB962C8B-B14F-4D97-AF65-F5344CB8AC3E}">
        <p14:creationId xmlns:p14="http://schemas.microsoft.com/office/powerpoint/2010/main" val="92297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E0DD8DA-4142-4425-A318-4ABA55494457}"/>
              </a:ext>
            </a:extLst>
          </p:cNvPr>
          <p:cNvGrpSpPr/>
          <p:nvPr/>
        </p:nvGrpSpPr>
        <p:grpSpPr>
          <a:xfrm>
            <a:off x="-162050" y="-300941"/>
            <a:ext cx="12500658" cy="7205241"/>
            <a:chOff x="0" y="-1"/>
            <a:chExt cx="12192000" cy="6858001"/>
          </a:xfrm>
        </p:grpSpPr>
        <p:pic>
          <p:nvPicPr>
            <p:cNvPr id="29" name="Picture 28">
              <a:extLst>
                <a:ext uri="{FF2B5EF4-FFF2-40B4-BE49-F238E27FC236}">
                  <a16:creationId xmlns:a16="http://schemas.microsoft.com/office/drawing/2014/main" id="{F70BC82D-67BF-4AF9-B9FA-0480724C1712}"/>
                </a:ext>
              </a:extLst>
            </p:cNvPr>
            <p:cNvPicPr>
              <a:picLocks noChangeAspect="1"/>
            </p:cNvPicPr>
            <p:nvPr/>
          </p:nvPicPr>
          <p:blipFill rotWithShape="1">
            <a:blip r:embed="rId3"/>
            <a:srcRect t="12908" b="-1"/>
            <a:stretch/>
          </p:blipFill>
          <p:spPr>
            <a:xfrm>
              <a:off x="147083" y="1"/>
              <a:ext cx="6096000" cy="3957980"/>
            </a:xfrm>
            <a:prstGeom prst="rect">
              <a:avLst/>
            </a:prstGeom>
          </p:spPr>
        </p:pic>
        <p:pic>
          <p:nvPicPr>
            <p:cNvPr id="30" name="Picture 29">
              <a:extLst>
                <a:ext uri="{FF2B5EF4-FFF2-40B4-BE49-F238E27FC236}">
                  <a16:creationId xmlns:a16="http://schemas.microsoft.com/office/drawing/2014/main" id="{FC4C4C38-2903-4EC9-A691-11D3431A2AB6}"/>
                </a:ext>
              </a:extLst>
            </p:cNvPr>
            <p:cNvPicPr>
              <a:picLocks noChangeAspect="1"/>
            </p:cNvPicPr>
            <p:nvPr/>
          </p:nvPicPr>
          <p:blipFill rotWithShape="1">
            <a:blip r:embed="rId4"/>
            <a:srcRect t="12703"/>
            <a:stretch/>
          </p:blipFill>
          <p:spPr>
            <a:xfrm>
              <a:off x="6262138" y="-1"/>
              <a:ext cx="5782778" cy="3957981"/>
            </a:xfrm>
            <a:prstGeom prst="rect">
              <a:avLst/>
            </a:prstGeom>
          </p:spPr>
        </p:pic>
        <p:pic>
          <p:nvPicPr>
            <p:cNvPr id="33" name="Picture 32">
              <a:extLst>
                <a:ext uri="{FF2B5EF4-FFF2-40B4-BE49-F238E27FC236}">
                  <a16:creationId xmlns:a16="http://schemas.microsoft.com/office/drawing/2014/main" id="{3CB3EA73-047D-4C6E-9197-2B3A7F34B246}"/>
                </a:ext>
              </a:extLst>
            </p:cNvPr>
            <p:cNvPicPr>
              <a:picLocks noChangeAspect="1"/>
            </p:cNvPicPr>
            <p:nvPr/>
          </p:nvPicPr>
          <p:blipFill rotWithShape="1">
            <a:blip r:embed="rId5"/>
            <a:srcRect b="38890"/>
            <a:stretch/>
          </p:blipFill>
          <p:spPr>
            <a:xfrm>
              <a:off x="156610" y="4000514"/>
              <a:ext cx="6096000" cy="2857486"/>
            </a:xfrm>
            <a:prstGeom prst="rect">
              <a:avLst/>
            </a:prstGeom>
          </p:spPr>
        </p:pic>
        <p:pic>
          <p:nvPicPr>
            <p:cNvPr id="34" name="Picture 33">
              <a:extLst>
                <a:ext uri="{FF2B5EF4-FFF2-40B4-BE49-F238E27FC236}">
                  <a16:creationId xmlns:a16="http://schemas.microsoft.com/office/drawing/2014/main" id="{202A1297-E5AC-49A6-9985-D699EDD745B9}"/>
                </a:ext>
              </a:extLst>
            </p:cNvPr>
            <p:cNvPicPr>
              <a:picLocks noChangeAspect="1"/>
            </p:cNvPicPr>
            <p:nvPr/>
          </p:nvPicPr>
          <p:blipFill rotWithShape="1">
            <a:blip r:embed="rId6"/>
            <a:srcRect b="39693"/>
            <a:stretch/>
          </p:blipFill>
          <p:spPr>
            <a:xfrm>
              <a:off x="6283403" y="4000513"/>
              <a:ext cx="5761513" cy="2857487"/>
            </a:xfrm>
            <a:prstGeom prst="rect">
              <a:avLst/>
            </a:prstGeom>
          </p:spPr>
        </p:pic>
        <p:sp>
          <p:nvSpPr>
            <p:cNvPr id="35" name="Rectangle 34">
              <a:extLst>
                <a:ext uri="{FF2B5EF4-FFF2-40B4-BE49-F238E27FC236}">
                  <a16:creationId xmlns:a16="http://schemas.microsoft.com/office/drawing/2014/main" id="{74CEFA7A-A8D0-4FE2-B4D3-E7FDEE595CA3}"/>
                </a:ext>
              </a:extLst>
            </p:cNvPr>
            <p:cNvSpPr/>
            <p:nvPr/>
          </p:nvSpPr>
          <p:spPr>
            <a:xfrm rot="10800000">
              <a:off x="0" y="0"/>
              <a:ext cx="12192000" cy="6858000"/>
            </a:xfrm>
            <a:prstGeom prst="rect">
              <a:avLst/>
            </a:prstGeom>
            <a:gradFill flip="none" rotWithShape="1">
              <a:gsLst>
                <a:gs pos="27000">
                  <a:srgbClr val="042544"/>
                </a:gs>
                <a:gs pos="76000">
                  <a:srgbClr val="042544">
                    <a:alpha val="96000"/>
                  </a:srgbClr>
                </a:gs>
                <a:gs pos="51000">
                  <a:srgbClr val="042544">
                    <a:alpha val="99000"/>
                  </a:srgbClr>
                </a:gs>
                <a:gs pos="100000">
                  <a:srgbClr val="042544">
                    <a:alpha val="90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What was done before us</a:t>
            </a:r>
            <a:endParaRPr lang="ru-RU">
              <a:gradFill flip="none" rotWithShape="1">
                <a:gsLst>
                  <a:gs pos="0">
                    <a:srgbClr val="8ACDA3"/>
                  </a:gs>
                  <a:gs pos="37000">
                    <a:srgbClr val="55C2BD"/>
                  </a:gs>
                  <a:gs pos="77000">
                    <a:srgbClr val="0BB5DF"/>
                  </a:gs>
                </a:gsLst>
                <a:lin ang="0" scaled="1"/>
                <a:tileRect/>
              </a:gradFill>
            </a:endParaRPr>
          </a:p>
        </p:txBody>
      </p:sp>
      <p:sp>
        <p:nvSpPr>
          <p:cNvPr id="5" name="Oval 4">
            <a:extLst>
              <a:ext uri="{FF2B5EF4-FFF2-40B4-BE49-F238E27FC236}">
                <a16:creationId xmlns:a16="http://schemas.microsoft.com/office/drawing/2014/main" id="{466EE5DB-C7C7-409A-9266-98BCB55BB2ED}"/>
              </a:ext>
            </a:extLst>
          </p:cNvPr>
          <p:cNvSpPr/>
          <p:nvPr/>
        </p:nvSpPr>
        <p:spPr>
          <a:xfrm>
            <a:off x="10773364" y="202766"/>
            <a:ext cx="456773" cy="45677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D8952356-779B-48DC-8D38-024119483200}"/>
              </a:ext>
            </a:extLst>
          </p:cNvPr>
          <p:cNvSpPr/>
          <p:nvPr/>
        </p:nvSpPr>
        <p:spPr>
          <a:xfrm>
            <a:off x="11428821" y="200962"/>
            <a:ext cx="456773" cy="456773"/>
          </a:xfrm>
          <a:prstGeom prst="ellipse">
            <a:avLst/>
          </a:prstGeom>
          <a:gradFill>
            <a:gsLst>
              <a:gs pos="0">
                <a:srgbClr val="0BB5DF"/>
              </a:gs>
              <a:gs pos="100000">
                <a:srgbClr val="85CCA6"/>
              </a:gs>
              <a:gs pos="100000">
                <a:srgbClr val="85CCA6"/>
              </a:gs>
            </a:gsLst>
            <a:lin ang="10800000" scaled="1"/>
          </a:gra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2</a:t>
            </a:r>
            <a:endParaRPr lang="ru-RU" sz="2800" b="1"/>
          </a:p>
        </p:txBody>
      </p:sp>
      <p:sp>
        <p:nvSpPr>
          <p:cNvPr id="10" name="TextBox 9">
            <a:extLst>
              <a:ext uri="{FF2B5EF4-FFF2-40B4-BE49-F238E27FC236}">
                <a16:creationId xmlns:a16="http://schemas.microsoft.com/office/drawing/2014/main" id="{1857414D-9A83-4928-B47F-B33788252413}"/>
              </a:ext>
            </a:extLst>
          </p:cNvPr>
          <p:cNvSpPr txBox="1"/>
          <p:nvPr/>
        </p:nvSpPr>
        <p:spPr>
          <a:xfrm>
            <a:off x="8690266" y="1203141"/>
            <a:ext cx="2450699" cy="338554"/>
          </a:xfrm>
          <a:prstGeom prst="rect">
            <a:avLst/>
          </a:prstGeom>
          <a:noFill/>
        </p:spPr>
        <p:txBody>
          <a:bodyPr wrap="square">
            <a:spAutoFit/>
          </a:bodyPr>
          <a:lstStyle/>
          <a:p>
            <a:pPr indent="-180000" algn="ctr">
              <a:lnSpc>
                <a:spcPct val="100000"/>
              </a:lnSpc>
              <a:spcBef>
                <a:spcPts val="0"/>
              </a:spcBef>
            </a:pPr>
            <a:r>
              <a:rPr lang="en-GB" sz="1600" b="1" i="0">
                <a:solidFill>
                  <a:srgbClr val="44BFC5"/>
                </a:solidFill>
                <a:effectLst/>
                <a:latin typeface="Arial" panose="020B0604020202020204" pitchFamily="34" charset="0"/>
                <a:cs typeface="Arial" panose="020B0604020202020204" pitchFamily="34" charset="0"/>
              </a:rPr>
              <a:t>Data </a:t>
            </a:r>
            <a:r>
              <a:rPr lang="en-GB" sz="1600" b="1" i="0" err="1">
                <a:solidFill>
                  <a:srgbClr val="44BFC5"/>
                </a:solidFill>
                <a:effectLst/>
                <a:latin typeface="Arial" panose="020B0604020202020204" pitchFamily="34" charset="0"/>
                <a:cs typeface="Arial" panose="020B0604020202020204" pitchFamily="34" charset="0"/>
              </a:rPr>
              <a:t>preprocessing</a:t>
            </a:r>
            <a:endParaRPr lang="ru-RU" sz="1600" b="1">
              <a:solidFill>
                <a:srgbClr val="44BFC5"/>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10E2D69-C27F-4884-8F7A-FEB9F9789BC0}"/>
              </a:ext>
            </a:extLst>
          </p:cNvPr>
          <p:cNvSpPr txBox="1"/>
          <p:nvPr/>
        </p:nvSpPr>
        <p:spPr>
          <a:xfrm>
            <a:off x="8430252" y="1557860"/>
            <a:ext cx="2970731" cy="307777"/>
          </a:xfrm>
          <a:prstGeom prst="rect">
            <a:avLst/>
          </a:prstGeom>
          <a:noFill/>
        </p:spPr>
        <p:txBody>
          <a:bodyPr wrap="square">
            <a:spAutoFit/>
          </a:bodyPr>
          <a:lstStyle/>
          <a:p>
            <a:pPr algn="ctr">
              <a:spcAft>
                <a:spcPts val="1200"/>
              </a:spcAft>
            </a:pPr>
            <a:r>
              <a:rPr lang="en-US" sz="1400" b="0" i="0">
                <a:solidFill>
                  <a:schemeClr val="bg1"/>
                </a:solidFill>
                <a:effectLst/>
                <a:latin typeface="Arial" panose="020B0604020202020204" pitchFamily="34" charset="0"/>
                <a:cs typeface="Arial" panose="020B0604020202020204" pitchFamily="34" charset="0"/>
              </a:rPr>
              <a:t>Reencoding missing variables</a:t>
            </a:r>
          </a:p>
        </p:txBody>
      </p:sp>
      <p:sp>
        <p:nvSpPr>
          <p:cNvPr id="17" name="TextBox 16">
            <a:extLst>
              <a:ext uri="{FF2B5EF4-FFF2-40B4-BE49-F238E27FC236}">
                <a16:creationId xmlns:a16="http://schemas.microsoft.com/office/drawing/2014/main" id="{49638C1C-AA4A-448A-9799-C1812896D193}"/>
              </a:ext>
            </a:extLst>
          </p:cNvPr>
          <p:cNvSpPr txBox="1"/>
          <p:nvPr/>
        </p:nvSpPr>
        <p:spPr>
          <a:xfrm>
            <a:off x="8850555" y="2260488"/>
            <a:ext cx="2115419" cy="338554"/>
          </a:xfrm>
          <a:prstGeom prst="rect">
            <a:avLst/>
          </a:prstGeom>
          <a:noFill/>
        </p:spPr>
        <p:txBody>
          <a:bodyPr wrap="square">
            <a:spAutoFit/>
          </a:bodyPr>
          <a:lstStyle/>
          <a:p>
            <a:pPr indent="-180000" algn="ctr">
              <a:lnSpc>
                <a:spcPct val="100000"/>
              </a:lnSpc>
              <a:spcBef>
                <a:spcPts val="0"/>
              </a:spcBef>
            </a:pPr>
            <a:r>
              <a:rPr lang="en-GB" sz="1600" b="1" i="0">
                <a:solidFill>
                  <a:srgbClr val="44BFC5"/>
                </a:solidFill>
                <a:effectLst/>
                <a:latin typeface="Arial" panose="020B0604020202020204" pitchFamily="34" charset="0"/>
                <a:cs typeface="Arial" panose="020B0604020202020204" pitchFamily="34" charset="0"/>
              </a:rPr>
              <a:t>Data processing</a:t>
            </a:r>
            <a:endParaRPr lang="ru-RU" sz="1600" b="1">
              <a:solidFill>
                <a:srgbClr val="44BFC5"/>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4E1C1D8-6FBE-48F5-9DC9-237C37F95E5D}"/>
              </a:ext>
            </a:extLst>
          </p:cNvPr>
          <p:cNvSpPr txBox="1"/>
          <p:nvPr/>
        </p:nvSpPr>
        <p:spPr>
          <a:xfrm>
            <a:off x="8039772" y="2697756"/>
            <a:ext cx="3751694" cy="3930371"/>
          </a:xfrm>
          <a:prstGeom prst="rect">
            <a:avLst/>
          </a:prstGeom>
          <a:noFill/>
        </p:spPr>
        <p:txBody>
          <a:bodyPr wrap="square">
            <a:spAutoFit/>
          </a:bodyPr>
          <a:lstStyle/>
          <a:p>
            <a:pPr marL="0" lvl="1" algn="ctr">
              <a:lnSpc>
                <a:spcPct val="100000"/>
              </a:lnSpc>
              <a:spcBef>
                <a:spcPts val="0"/>
              </a:spcBef>
            </a:pPr>
            <a:r>
              <a:rPr lang="en-US" sz="1400" b="1" err="1">
                <a:solidFill>
                  <a:schemeClr val="bg1"/>
                </a:solidFill>
                <a:latin typeface="Arial" panose="020B0604020202020204" pitchFamily="34" charset="0"/>
                <a:cs typeface="Arial" panose="020B0604020202020204" pitchFamily="34" charset="0"/>
              </a:rPr>
              <a:t>OneHotEncoding</a:t>
            </a:r>
            <a:endParaRPr lang="en-US" sz="1400" b="1">
              <a:solidFill>
                <a:schemeClr val="bg1"/>
              </a:solidFill>
              <a:latin typeface="Arial" panose="020B0604020202020204" pitchFamily="34" charset="0"/>
              <a:cs typeface="Arial" panose="020B0604020202020204" pitchFamily="34" charset="0"/>
            </a:endParaRPr>
          </a:p>
          <a:p>
            <a:pPr marL="0" lvl="1" algn="ctr">
              <a:lnSpc>
                <a:spcPct val="100000"/>
              </a:lnSpc>
              <a:spcBef>
                <a:spcPts val="0"/>
              </a:spcBef>
            </a:pPr>
            <a:r>
              <a:rPr lang="en-GB" sz="1400" i="1">
                <a:solidFill>
                  <a:srgbClr val="44BFC5"/>
                </a:solidFill>
                <a:latin typeface="Arial" panose="020B0604020202020204" pitchFamily="34" charset="0"/>
                <a:cs typeface="Arial" panose="020B0604020202020204" pitchFamily="34" charset="0"/>
              </a:rPr>
              <a:t>f</a:t>
            </a:r>
            <a:r>
              <a:rPr lang="en-GB" sz="1400" b="0" i="1">
                <a:solidFill>
                  <a:srgbClr val="44BFC5"/>
                </a:solidFill>
                <a:effectLst/>
                <a:latin typeface="Arial" panose="020B0604020202020204" pitchFamily="34" charset="0"/>
                <a:cs typeface="Arial" panose="020B0604020202020204" pitchFamily="34" charset="0"/>
              </a:rPr>
              <a:t>or categorical variables</a:t>
            </a:r>
          </a:p>
          <a:p>
            <a:pPr marL="0" lvl="1" algn="ctr">
              <a:lnSpc>
                <a:spcPct val="200000"/>
              </a:lnSpc>
              <a:spcBef>
                <a:spcPts val="0"/>
              </a:spcBef>
            </a:pPr>
            <a:r>
              <a:rPr lang="en-GB" sz="1400" b="0" i="0">
                <a:solidFill>
                  <a:schemeClr val="bg1"/>
                </a:solidFill>
                <a:effectLst/>
                <a:latin typeface="Arial" panose="020B0604020202020204" pitchFamily="34" charset="0"/>
                <a:cs typeface="Arial" panose="020B0604020202020204" pitchFamily="34" charset="0"/>
              </a:rPr>
              <a:t>‘genres’</a:t>
            </a:r>
          </a:p>
          <a:p>
            <a:pPr marL="0" lvl="1" algn="ctr">
              <a:lnSpc>
                <a:spcPct val="150000"/>
              </a:lnSpc>
              <a:spcBef>
                <a:spcPts val="0"/>
              </a:spcBef>
            </a:pPr>
            <a:r>
              <a:rPr lang="en-GB" sz="1400" b="0" i="0">
                <a:solidFill>
                  <a:schemeClr val="bg1"/>
                </a:solidFill>
                <a:effectLst/>
                <a:latin typeface="Arial" panose="020B0604020202020204" pitchFamily="34" charset="0"/>
                <a:cs typeface="Arial" panose="020B0604020202020204" pitchFamily="34" charset="0"/>
              </a:rPr>
              <a:t>‘</a:t>
            </a:r>
            <a:r>
              <a:rPr lang="en-GB" sz="1400" b="0" i="0" err="1">
                <a:solidFill>
                  <a:schemeClr val="bg1"/>
                </a:solidFill>
                <a:effectLst/>
                <a:latin typeface="Arial" panose="020B0604020202020204" pitchFamily="34" charset="0"/>
                <a:cs typeface="Arial" panose="020B0604020202020204" pitchFamily="34" charset="0"/>
              </a:rPr>
              <a:t>production_companies</a:t>
            </a:r>
            <a:r>
              <a:rPr lang="en-GB" sz="1400" b="0" i="0">
                <a:solidFill>
                  <a:schemeClr val="bg1"/>
                </a:solidFill>
                <a:effectLst/>
                <a:latin typeface="Arial" panose="020B0604020202020204" pitchFamily="34" charset="0"/>
                <a:cs typeface="Arial" panose="020B0604020202020204" pitchFamily="34" charset="0"/>
              </a:rPr>
              <a:t>’</a:t>
            </a:r>
          </a:p>
          <a:p>
            <a:pPr marL="0" lvl="1" algn="ctr">
              <a:lnSpc>
                <a:spcPct val="150000"/>
              </a:lnSpc>
              <a:spcBef>
                <a:spcPts val="0"/>
              </a:spcBef>
            </a:pPr>
            <a:r>
              <a:rPr lang="en-GB" sz="1400" b="0" i="0">
                <a:solidFill>
                  <a:schemeClr val="bg1"/>
                </a:solidFill>
                <a:effectLst/>
                <a:latin typeface="Arial" panose="020B0604020202020204" pitchFamily="34" charset="0"/>
                <a:cs typeface="Arial" panose="020B0604020202020204" pitchFamily="34" charset="0"/>
              </a:rPr>
              <a:t>‘</a:t>
            </a:r>
            <a:r>
              <a:rPr lang="en-GB" sz="1400" b="0" i="0" err="1">
                <a:solidFill>
                  <a:schemeClr val="bg1"/>
                </a:solidFill>
                <a:effectLst/>
                <a:latin typeface="Arial" panose="020B0604020202020204" pitchFamily="34" charset="0"/>
                <a:cs typeface="Arial" panose="020B0604020202020204" pitchFamily="34" charset="0"/>
              </a:rPr>
              <a:t>production_countries</a:t>
            </a:r>
            <a:r>
              <a:rPr lang="en-GB" sz="1400" b="0" i="0">
                <a:solidFill>
                  <a:schemeClr val="bg1"/>
                </a:solidFill>
                <a:effectLst/>
                <a:latin typeface="Arial" panose="020B0604020202020204" pitchFamily="34" charset="0"/>
                <a:cs typeface="Arial" panose="020B0604020202020204" pitchFamily="34" charset="0"/>
              </a:rPr>
              <a:t>’</a:t>
            </a:r>
          </a:p>
          <a:p>
            <a:pPr marL="0" lvl="1" algn="ctr">
              <a:lnSpc>
                <a:spcPct val="150000"/>
              </a:lnSpc>
              <a:spcBef>
                <a:spcPts val="0"/>
              </a:spcBef>
            </a:pPr>
            <a:r>
              <a:rPr lang="en-GB" sz="1400" b="0" i="0">
                <a:solidFill>
                  <a:schemeClr val="bg1"/>
                </a:solidFill>
                <a:effectLst/>
                <a:latin typeface="Arial" panose="020B0604020202020204" pitchFamily="34" charset="0"/>
                <a:cs typeface="Arial" panose="020B0604020202020204" pitchFamily="34" charset="0"/>
              </a:rPr>
              <a:t>‘spoken languages’</a:t>
            </a:r>
          </a:p>
          <a:p>
            <a:pPr marL="0" lvl="1" algn="ctr">
              <a:lnSpc>
                <a:spcPct val="100000"/>
              </a:lnSpc>
              <a:spcBef>
                <a:spcPts val="0"/>
              </a:spcBef>
            </a:pPr>
            <a:endParaRPr lang="en-GB" sz="1400" b="0" i="0">
              <a:solidFill>
                <a:schemeClr val="bg1"/>
              </a:solidFill>
              <a:effectLst/>
              <a:latin typeface="Arial" panose="020B0604020202020204" pitchFamily="34" charset="0"/>
              <a:cs typeface="Arial" panose="020B0604020202020204" pitchFamily="34" charset="0"/>
            </a:endParaRPr>
          </a:p>
          <a:p>
            <a:pPr marL="0" lvl="1" algn="ctr">
              <a:lnSpc>
                <a:spcPct val="100000"/>
              </a:lnSpc>
              <a:spcBef>
                <a:spcPts val="0"/>
              </a:spcBef>
            </a:pPr>
            <a:r>
              <a:rPr lang="en-US" sz="1400" b="1" err="1">
                <a:solidFill>
                  <a:schemeClr val="bg1"/>
                </a:solidFill>
                <a:latin typeface="Arial" panose="020B0604020202020204" pitchFamily="34" charset="0"/>
                <a:cs typeface="Arial" panose="020B0604020202020204" pitchFamily="34" charset="0"/>
              </a:rPr>
              <a:t>RareLabelEncoding</a:t>
            </a:r>
            <a:endParaRPr lang="en-US" sz="1400" b="1">
              <a:solidFill>
                <a:schemeClr val="bg1"/>
              </a:solidFill>
              <a:latin typeface="Arial" panose="020B0604020202020204" pitchFamily="34" charset="0"/>
              <a:cs typeface="Arial" panose="020B0604020202020204" pitchFamily="34" charset="0"/>
            </a:endParaRPr>
          </a:p>
          <a:p>
            <a:pPr marL="0" lvl="1" algn="ctr"/>
            <a:r>
              <a:rPr lang="en-US" sz="1400" i="1">
                <a:solidFill>
                  <a:srgbClr val="44BFC5"/>
                </a:solidFill>
                <a:latin typeface="Arial" panose="020B0604020202020204" pitchFamily="34" charset="0"/>
                <a:cs typeface="Arial" panose="020B0604020202020204" pitchFamily="34" charset="0"/>
              </a:rPr>
              <a:t>for </a:t>
            </a:r>
            <a:r>
              <a:rPr lang="en-GB" sz="1400" b="0" i="1">
                <a:solidFill>
                  <a:srgbClr val="44BFC5"/>
                </a:solidFill>
                <a:effectLst/>
                <a:latin typeface="Arial" panose="020B0604020202020204" pitchFamily="34" charset="0"/>
                <a:cs typeface="Arial" panose="020B0604020202020204" pitchFamily="34" charset="0"/>
              </a:rPr>
              <a:t>categorical variables</a:t>
            </a:r>
          </a:p>
          <a:p>
            <a:pPr marL="0" lvl="1" algn="ctr">
              <a:lnSpc>
                <a:spcPct val="200000"/>
              </a:lnSpc>
              <a:spcBef>
                <a:spcPts val="0"/>
              </a:spcBef>
            </a:pPr>
            <a:r>
              <a:rPr lang="en-US" sz="1400">
                <a:solidFill>
                  <a:schemeClr val="bg1"/>
                </a:solidFill>
                <a:latin typeface="Arial" panose="020B0604020202020204" pitchFamily="34" charset="0"/>
                <a:cs typeface="Arial" panose="020B0604020202020204" pitchFamily="34" charset="0"/>
              </a:rPr>
              <a:t>'</a:t>
            </a:r>
            <a:r>
              <a:rPr lang="en-US" sz="1400" err="1">
                <a:solidFill>
                  <a:schemeClr val="bg1"/>
                </a:solidFill>
                <a:latin typeface="Arial" panose="020B0604020202020204" pitchFamily="34" charset="0"/>
                <a:cs typeface="Arial" panose="020B0604020202020204" pitchFamily="34" charset="0"/>
              </a:rPr>
              <a:t>release_decade</a:t>
            </a:r>
            <a:r>
              <a:rPr lang="en-US" sz="1400">
                <a:solidFill>
                  <a:schemeClr val="bg1"/>
                </a:solidFill>
                <a:latin typeface="Arial" panose="020B0604020202020204" pitchFamily="34" charset="0"/>
                <a:cs typeface="Arial" panose="020B0604020202020204" pitchFamily="34" charset="0"/>
              </a:rPr>
              <a:t>’</a:t>
            </a:r>
          </a:p>
          <a:p>
            <a:pPr marL="0" lvl="1" algn="ctr">
              <a:lnSpc>
                <a:spcPct val="150000"/>
              </a:lnSpc>
              <a:spcBef>
                <a:spcPts val="0"/>
              </a:spcBef>
            </a:pPr>
            <a:r>
              <a:rPr lang="en-US" sz="1400">
                <a:solidFill>
                  <a:schemeClr val="bg1"/>
                </a:solidFill>
                <a:latin typeface="Arial" panose="020B0604020202020204" pitchFamily="34" charset="0"/>
                <a:cs typeface="Arial" panose="020B0604020202020204" pitchFamily="34" charset="0"/>
              </a:rPr>
              <a:t>'runtime’</a:t>
            </a:r>
          </a:p>
          <a:p>
            <a:pPr marL="0" lvl="1" algn="ctr">
              <a:lnSpc>
                <a:spcPct val="150000"/>
              </a:lnSpc>
              <a:spcBef>
                <a:spcPts val="0"/>
              </a:spcBef>
            </a:pPr>
            <a:r>
              <a:rPr lang="en-US" sz="1400">
                <a:solidFill>
                  <a:schemeClr val="bg1"/>
                </a:solidFill>
                <a:latin typeface="Arial" panose="020B0604020202020204" pitchFamily="34" charset="0"/>
                <a:cs typeface="Arial" panose="020B0604020202020204" pitchFamily="34" charset="0"/>
              </a:rPr>
              <a:t>'adult’</a:t>
            </a:r>
          </a:p>
          <a:p>
            <a:pPr marL="0" lvl="1" algn="ctr">
              <a:lnSpc>
                <a:spcPct val="150000"/>
              </a:lnSpc>
              <a:spcBef>
                <a:spcPts val="0"/>
              </a:spcBef>
            </a:pPr>
            <a:r>
              <a:rPr lang="en-US" sz="1400">
                <a:solidFill>
                  <a:schemeClr val="bg1"/>
                </a:solidFill>
                <a:latin typeface="Arial" panose="020B0604020202020204" pitchFamily="34" charset="0"/>
                <a:cs typeface="Arial" panose="020B0604020202020204" pitchFamily="34" charset="0"/>
              </a:rPr>
              <a:t>'</a:t>
            </a:r>
            <a:r>
              <a:rPr lang="en-US" sz="1400" err="1">
                <a:solidFill>
                  <a:schemeClr val="bg1"/>
                </a:solidFill>
                <a:latin typeface="Arial" panose="020B0604020202020204" pitchFamily="34" charset="0"/>
                <a:cs typeface="Arial" panose="020B0604020202020204" pitchFamily="34" charset="0"/>
              </a:rPr>
              <a:t>original_language</a:t>
            </a:r>
            <a:r>
              <a:rPr lang="en-US" sz="1400">
                <a:solidFill>
                  <a:schemeClr val="bg1"/>
                </a:solidFill>
                <a:latin typeface="Arial" panose="020B0604020202020204" pitchFamily="34" charset="0"/>
                <a:cs typeface="Arial" panose="020B0604020202020204" pitchFamily="34" charset="0"/>
              </a:rPr>
              <a:t>’ </a:t>
            </a:r>
          </a:p>
        </p:txBody>
      </p:sp>
      <p:sp>
        <p:nvSpPr>
          <p:cNvPr id="31" name="Rectangle: Rounded Corners 30">
            <a:extLst>
              <a:ext uri="{FF2B5EF4-FFF2-40B4-BE49-F238E27FC236}">
                <a16:creationId xmlns:a16="http://schemas.microsoft.com/office/drawing/2014/main" id="{B967C340-9858-4A17-B352-1BBA9DC2923F}"/>
              </a:ext>
            </a:extLst>
          </p:cNvPr>
          <p:cNvSpPr/>
          <p:nvPr/>
        </p:nvSpPr>
        <p:spPr>
          <a:xfrm>
            <a:off x="8025064" y="2172526"/>
            <a:ext cx="3766402" cy="4482699"/>
          </a:xfrm>
          <a:prstGeom prst="roundRect">
            <a:avLst>
              <a:gd name="adj" fmla="val 11002"/>
            </a:avLst>
          </a:prstGeom>
          <a:noFill/>
          <a:ln>
            <a:gradFill flip="none" rotWithShape="1">
              <a:gsLst>
                <a:gs pos="0">
                  <a:srgbClr val="85CCA6"/>
                </a:gs>
                <a:gs pos="100000">
                  <a:srgbClr val="0BB5DF"/>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2" name="Straight Connector 31">
            <a:extLst>
              <a:ext uri="{FF2B5EF4-FFF2-40B4-BE49-F238E27FC236}">
                <a16:creationId xmlns:a16="http://schemas.microsoft.com/office/drawing/2014/main" id="{7ADBA50B-4BAC-4156-85D3-9968975D8B70}"/>
              </a:ext>
            </a:extLst>
          </p:cNvPr>
          <p:cNvCxnSpPr>
            <a:cxnSpLocks/>
          </p:cNvCxnSpPr>
          <p:nvPr/>
        </p:nvCxnSpPr>
        <p:spPr>
          <a:xfrm flipH="1">
            <a:off x="8039772" y="2667276"/>
            <a:ext cx="3751693" cy="0"/>
          </a:xfrm>
          <a:prstGeom prst="line">
            <a:avLst/>
          </a:prstGeom>
          <a:ln w="12700">
            <a:gradFill>
              <a:gsLst>
                <a:gs pos="0">
                  <a:srgbClr val="85CCA6"/>
                </a:gs>
                <a:gs pos="100000">
                  <a:srgbClr val="0BB5DF"/>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CE6BCC3D-1313-4BE8-9897-91F472AE4DE8}"/>
              </a:ext>
            </a:extLst>
          </p:cNvPr>
          <p:cNvSpPr/>
          <p:nvPr/>
        </p:nvSpPr>
        <p:spPr>
          <a:xfrm>
            <a:off x="8025063" y="1164798"/>
            <a:ext cx="3751695" cy="776376"/>
          </a:xfrm>
          <a:prstGeom prst="roundRect">
            <a:avLst>
              <a:gd name="adj" fmla="val 29753"/>
            </a:avLst>
          </a:prstGeom>
          <a:noFill/>
          <a:ln>
            <a:gradFill flip="none" rotWithShape="1">
              <a:gsLst>
                <a:gs pos="0">
                  <a:srgbClr val="85CCA6"/>
                </a:gs>
                <a:gs pos="100000">
                  <a:srgbClr val="0BB5DF"/>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0" name="Straight Connector 39">
            <a:extLst>
              <a:ext uri="{FF2B5EF4-FFF2-40B4-BE49-F238E27FC236}">
                <a16:creationId xmlns:a16="http://schemas.microsoft.com/office/drawing/2014/main" id="{6AA370AE-4E52-435E-B740-3F0157437D59}"/>
              </a:ext>
            </a:extLst>
          </p:cNvPr>
          <p:cNvCxnSpPr>
            <a:cxnSpLocks/>
          </p:cNvCxnSpPr>
          <p:nvPr/>
        </p:nvCxnSpPr>
        <p:spPr>
          <a:xfrm flipH="1">
            <a:off x="8053609" y="1528453"/>
            <a:ext cx="3724015" cy="0"/>
          </a:xfrm>
          <a:prstGeom prst="line">
            <a:avLst/>
          </a:prstGeom>
          <a:ln w="12700">
            <a:gradFill>
              <a:gsLst>
                <a:gs pos="0">
                  <a:srgbClr val="85CCA6"/>
                </a:gs>
                <a:gs pos="100000">
                  <a:srgbClr val="0BB5DF"/>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D436DD-3238-442C-855E-ADA86AB34756}"/>
              </a:ext>
            </a:extLst>
          </p:cNvPr>
          <p:cNvSpPr txBox="1"/>
          <p:nvPr/>
        </p:nvSpPr>
        <p:spPr>
          <a:xfrm>
            <a:off x="400534" y="1990796"/>
            <a:ext cx="5231289" cy="400110"/>
          </a:xfrm>
          <a:prstGeom prst="rect">
            <a:avLst/>
          </a:prstGeom>
          <a:noFill/>
        </p:spPr>
        <p:txBody>
          <a:bodyPr wrap="square" rtlCol="0">
            <a:spAutoFit/>
          </a:bodyPr>
          <a:lstStyle/>
          <a:p>
            <a:pPr>
              <a:spcAft>
                <a:spcPts val="600"/>
              </a:spcAft>
            </a:pPr>
            <a:r>
              <a:rPr lang="en-US" sz="2000" b="1" i="0">
                <a:solidFill>
                  <a:srgbClr val="44BFC5"/>
                </a:solidFill>
                <a:effectLst/>
                <a:latin typeface="Arial" panose="020B0604020202020204" pitchFamily="34" charset="0"/>
                <a:cs typeface="Arial" panose="020B0604020202020204" pitchFamily="34" charset="0"/>
              </a:rPr>
              <a:t>Results: </a:t>
            </a:r>
          </a:p>
        </p:txBody>
      </p:sp>
      <p:sp>
        <p:nvSpPr>
          <p:cNvPr id="46" name="TextBox 45">
            <a:extLst>
              <a:ext uri="{FF2B5EF4-FFF2-40B4-BE49-F238E27FC236}">
                <a16:creationId xmlns:a16="http://schemas.microsoft.com/office/drawing/2014/main" id="{555C9710-E648-4D64-B5A0-E494A5D703D0}"/>
              </a:ext>
            </a:extLst>
          </p:cNvPr>
          <p:cNvSpPr txBox="1"/>
          <p:nvPr/>
        </p:nvSpPr>
        <p:spPr>
          <a:xfrm>
            <a:off x="400534" y="1261197"/>
            <a:ext cx="6105644" cy="400110"/>
          </a:xfrm>
          <a:prstGeom prst="rect">
            <a:avLst/>
          </a:prstGeom>
          <a:noFill/>
        </p:spPr>
        <p:txBody>
          <a:bodyPr wrap="square">
            <a:spAutoFit/>
          </a:bodyPr>
          <a:lstStyle/>
          <a:p>
            <a:r>
              <a:rPr lang="en-US" sz="2000" b="1">
                <a:solidFill>
                  <a:srgbClr val="44BFC5"/>
                </a:solidFill>
                <a:latin typeface="Arial" panose="020B0604020202020204" pitchFamily="34" charset="0"/>
                <a:cs typeface="Arial" panose="020B0604020202020204" pitchFamily="34" charset="0"/>
              </a:rPr>
              <a:t>Goal: </a:t>
            </a:r>
            <a:r>
              <a:rPr lang="en-US" sz="2000" b="1" u="sng">
                <a:solidFill>
                  <a:schemeClr val="bg1"/>
                </a:solidFill>
                <a:latin typeface="Arial" panose="020B0604020202020204" pitchFamily="34" charset="0"/>
                <a:cs typeface="Arial" panose="020B0604020202020204" pitchFamily="34" charset="0"/>
              </a:rPr>
              <a:t>Rating Prediction</a:t>
            </a:r>
            <a:endParaRPr lang="ru-RU" sz="2000" u="sng">
              <a:solidFill>
                <a:schemeClr val="bg1"/>
              </a:solidFill>
            </a:endParaRPr>
          </a:p>
        </p:txBody>
      </p:sp>
      <p:graphicFrame>
        <p:nvGraphicFramePr>
          <p:cNvPr id="4" name="Table 6">
            <a:extLst>
              <a:ext uri="{FF2B5EF4-FFF2-40B4-BE49-F238E27FC236}">
                <a16:creationId xmlns:a16="http://schemas.microsoft.com/office/drawing/2014/main" id="{36642125-1490-4DBD-BFEC-8EA0C080B9A8}"/>
              </a:ext>
            </a:extLst>
          </p:cNvPr>
          <p:cNvGraphicFramePr>
            <a:graphicFrameLocks noGrp="1"/>
          </p:cNvGraphicFramePr>
          <p:nvPr>
            <p:extLst>
              <p:ext uri="{D42A27DB-BD31-4B8C-83A1-F6EECF244321}">
                <p14:modId xmlns:p14="http://schemas.microsoft.com/office/powerpoint/2010/main" val="4169816232"/>
              </p:ext>
            </p:extLst>
          </p:nvPr>
        </p:nvGraphicFramePr>
        <p:xfrm>
          <a:off x="748801" y="2390906"/>
          <a:ext cx="5470799" cy="936000"/>
        </p:xfrm>
        <a:graphic>
          <a:graphicData uri="http://schemas.openxmlformats.org/drawingml/2006/table">
            <a:tbl>
              <a:tblPr firstRow="1" bandRow="1">
                <a:tableStyleId>{5C22544A-7EE6-4342-B048-85BDC9FD1C3A}</a:tableStyleId>
              </a:tblPr>
              <a:tblGrid>
                <a:gridCol w="2590799">
                  <a:extLst>
                    <a:ext uri="{9D8B030D-6E8A-4147-A177-3AD203B41FA5}">
                      <a16:colId xmlns:a16="http://schemas.microsoft.com/office/drawing/2014/main" val="305720996"/>
                    </a:ext>
                  </a:extLst>
                </a:gridCol>
                <a:gridCol w="1440000">
                  <a:extLst>
                    <a:ext uri="{9D8B030D-6E8A-4147-A177-3AD203B41FA5}">
                      <a16:colId xmlns:a16="http://schemas.microsoft.com/office/drawing/2014/main" val="2558024964"/>
                    </a:ext>
                  </a:extLst>
                </a:gridCol>
                <a:gridCol w="1440000">
                  <a:extLst>
                    <a:ext uri="{9D8B030D-6E8A-4147-A177-3AD203B41FA5}">
                      <a16:colId xmlns:a16="http://schemas.microsoft.com/office/drawing/2014/main" val="2321615972"/>
                    </a:ext>
                  </a:extLst>
                </a:gridCol>
              </a:tblGrid>
              <a:tr h="468000">
                <a:tc>
                  <a:txBody>
                    <a:bodyPr/>
                    <a:lstStyle/>
                    <a:p>
                      <a:endParaRPr lang="ru-RU" sz="2000">
                        <a:solidFill>
                          <a:srgbClr val="44BFC5"/>
                        </a:solidFill>
                      </a:endParaRPr>
                    </a:p>
                  </a:txBody>
                  <a:tcPr anchor="ctr">
                    <a:lnL w="12700" cmpd="sng">
                      <a:noFill/>
                    </a:lnL>
                    <a:lnR w="6350" cap="flat" cmpd="sng" algn="ctr">
                      <a:solidFill>
                        <a:srgbClr val="55C2BD"/>
                      </a:solidFill>
                      <a:prstDash val="solid"/>
                      <a:round/>
                      <a:headEnd type="none" w="med" len="med"/>
                      <a:tailEnd type="none" w="med" len="med"/>
                    </a:lnR>
                    <a:lnT w="12700" cmpd="sng">
                      <a:noFill/>
                    </a:lnT>
                    <a:lnB w="190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rgbClr val="44BFC5"/>
                          </a:solidFill>
                        </a:rPr>
                        <a:t>Depth</a:t>
                      </a:r>
                      <a:endParaRPr lang="ru-RU" sz="2000">
                        <a:solidFill>
                          <a:srgbClr val="44BFC5"/>
                        </a:solidFill>
                      </a:endParaRPr>
                    </a:p>
                  </a:txBody>
                  <a:tcPr anchor="ctr">
                    <a:lnL w="6350" cap="flat" cmpd="sng" algn="ctr">
                      <a:solidFill>
                        <a:srgbClr val="55C2BD"/>
                      </a:solidFill>
                      <a:prstDash val="solid"/>
                      <a:round/>
                      <a:headEnd type="none" w="med" len="med"/>
                      <a:tailEnd type="none" w="med" len="med"/>
                    </a:lnL>
                    <a:lnR w="6350" cap="flat" cmpd="sng" algn="ctr">
                      <a:solidFill>
                        <a:srgbClr val="55C2BD"/>
                      </a:solidFill>
                      <a:prstDash val="solid"/>
                      <a:round/>
                      <a:headEnd type="none" w="med" len="med"/>
                      <a:tailEnd type="none" w="med" len="med"/>
                    </a:lnR>
                    <a:lnT w="12700" cmpd="sng">
                      <a:noFill/>
                    </a:lnT>
                    <a:lnB w="190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rgbClr val="44BFC5"/>
                          </a:solidFill>
                        </a:rPr>
                        <a:t>RSME</a:t>
                      </a:r>
                      <a:endParaRPr lang="ru-RU" sz="2000">
                        <a:solidFill>
                          <a:srgbClr val="44BFC5"/>
                        </a:solidFill>
                      </a:endParaRPr>
                    </a:p>
                  </a:txBody>
                  <a:tcPr anchor="ctr">
                    <a:lnL w="6350" cap="flat" cmpd="sng" algn="ctr">
                      <a:solidFill>
                        <a:srgbClr val="55C2BD"/>
                      </a:solidFill>
                      <a:prstDash val="solid"/>
                      <a:round/>
                      <a:headEnd type="none" w="med" len="med"/>
                      <a:tailEnd type="none" w="med" len="med"/>
                    </a:lnL>
                    <a:lnR w="12700" cmpd="sng">
                      <a:noFill/>
                    </a:lnR>
                    <a:lnT w="12700" cmpd="sng">
                      <a:noFill/>
                    </a:lnT>
                    <a:lnB w="190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093997"/>
                  </a:ext>
                </a:extLst>
              </a:tr>
              <a:tr h="468000">
                <a:tc>
                  <a:txBody>
                    <a:bodyPr/>
                    <a:lstStyle/>
                    <a:p>
                      <a:r>
                        <a:rPr lang="en-US" sz="2000" b="1" err="1">
                          <a:solidFill>
                            <a:schemeClr val="bg1"/>
                          </a:solidFill>
                        </a:rPr>
                        <a:t>CatBoost</a:t>
                      </a:r>
                      <a:endParaRPr lang="ru-RU" sz="2000" b="1">
                        <a:solidFill>
                          <a:schemeClr val="bg1"/>
                        </a:solidFill>
                      </a:endParaRPr>
                    </a:p>
                  </a:txBody>
                  <a:tcPr anchor="ctr">
                    <a:lnL w="12700" cmpd="sng">
                      <a:noFill/>
                    </a:lnL>
                    <a:lnR w="6350" cap="flat" cmpd="sng" algn="ctr">
                      <a:solidFill>
                        <a:srgbClr val="55C2BD"/>
                      </a:solidFill>
                      <a:prstDash val="solid"/>
                      <a:round/>
                      <a:headEnd type="none" w="med" len="med"/>
                      <a:tailEnd type="none" w="med" len="med"/>
                    </a:lnR>
                    <a:lnT w="19050" cap="flat" cmpd="sng" algn="ctr">
                      <a:solidFill>
                        <a:srgbClr val="55C2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a:solidFill>
                            <a:schemeClr val="bg1"/>
                          </a:solidFill>
                        </a:rPr>
                        <a:t>8</a:t>
                      </a:r>
                      <a:endParaRPr lang="ru-RU" sz="2000">
                        <a:solidFill>
                          <a:schemeClr val="bg1"/>
                        </a:solidFill>
                      </a:endParaRPr>
                    </a:p>
                  </a:txBody>
                  <a:tcPr anchor="ctr">
                    <a:lnL w="6350" cap="flat" cmpd="sng" algn="ctr">
                      <a:solidFill>
                        <a:srgbClr val="55C2BD"/>
                      </a:solidFill>
                      <a:prstDash val="solid"/>
                      <a:round/>
                      <a:headEnd type="none" w="med" len="med"/>
                      <a:tailEnd type="none" w="med" len="med"/>
                    </a:lnL>
                    <a:lnR w="6350" cap="flat" cmpd="sng" algn="ctr">
                      <a:solidFill>
                        <a:srgbClr val="55C2BD"/>
                      </a:solidFill>
                      <a:prstDash val="solid"/>
                      <a:round/>
                      <a:headEnd type="none" w="med" len="med"/>
                      <a:tailEnd type="none" w="med" len="med"/>
                    </a:lnR>
                    <a:lnT w="19050" cap="flat" cmpd="sng" algn="ctr">
                      <a:solidFill>
                        <a:srgbClr val="55C2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000">
                          <a:solidFill>
                            <a:schemeClr val="bg1"/>
                          </a:solidFill>
                        </a:rPr>
                        <a:t>0.962</a:t>
                      </a:r>
                      <a:endParaRPr lang="en-US" sz="2000">
                        <a:solidFill>
                          <a:schemeClr val="bg1"/>
                        </a:solidFill>
                      </a:endParaRPr>
                    </a:p>
                  </a:txBody>
                  <a:tcPr anchor="ctr">
                    <a:lnL w="6350" cap="flat" cmpd="sng" algn="ctr">
                      <a:solidFill>
                        <a:srgbClr val="55C2BD"/>
                      </a:solidFill>
                      <a:prstDash val="solid"/>
                      <a:round/>
                      <a:headEnd type="none" w="med" len="med"/>
                      <a:tailEnd type="none" w="med" len="med"/>
                    </a:lnL>
                    <a:lnR w="12700" cmpd="sng">
                      <a:noFill/>
                    </a:lnR>
                    <a:lnT w="19050" cap="flat" cmpd="sng" algn="ctr">
                      <a:solidFill>
                        <a:srgbClr val="55C2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6085557"/>
                  </a:ext>
                </a:extLst>
              </a:tr>
            </a:tbl>
          </a:graphicData>
        </a:graphic>
      </p:graphicFrame>
      <p:sp>
        <p:nvSpPr>
          <p:cNvPr id="7" name="Slide Number Placeholder 6">
            <a:extLst>
              <a:ext uri="{FF2B5EF4-FFF2-40B4-BE49-F238E27FC236}">
                <a16:creationId xmlns:a16="http://schemas.microsoft.com/office/drawing/2014/main" id="{629A042F-684E-4EFD-956A-216E8B894742}"/>
              </a:ext>
            </a:extLst>
          </p:cNvPr>
          <p:cNvSpPr>
            <a:spLocks noGrp="1"/>
          </p:cNvSpPr>
          <p:nvPr>
            <p:ph type="sldNum" sz="quarter" idx="12"/>
          </p:nvPr>
        </p:nvSpPr>
        <p:spPr>
          <a:xfrm>
            <a:off x="9444600" y="6469459"/>
            <a:ext cx="2743200" cy="365125"/>
          </a:xfrm>
        </p:spPr>
        <p:txBody>
          <a:bodyPr/>
          <a:lstStyle/>
          <a:p>
            <a:fld id="{7EB848B3-5A9D-49F2-96F2-3595919467AB}" type="slidenum">
              <a:rPr lang="ru-RU" smtClean="0"/>
              <a:t>6</a:t>
            </a:fld>
            <a:endParaRPr lang="ru-RU"/>
          </a:p>
        </p:txBody>
      </p:sp>
      <p:sp>
        <p:nvSpPr>
          <p:cNvPr id="25" name="TextBox 24">
            <a:extLst>
              <a:ext uri="{FF2B5EF4-FFF2-40B4-BE49-F238E27FC236}">
                <a16:creationId xmlns:a16="http://schemas.microsoft.com/office/drawing/2014/main" id="{AB54410E-7BDD-463D-ABD8-A6CC8627F01D}"/>
              </a:ext>
            </a:extLst>
          </p:cNvPr>
          <p:cNvSpPr txBox="1"/>
          <p:nvPr/>
        </p:nvSpPr>
        <p:spPr>
          <a:xfrm>
            <a:off x="-11243" y="6628127"/>
            <a:ext cx="6847840" cy="246221"/>
          </a:xfrm>
          <a:prstGeom prst="rect">
            <a:avLst/>
          </a:prstGeom>
          <a:noFill/>
        </p:spPr>
        <p:txBody>
          <a:bodyPr wrap="square" rtlCol="0">
            <a:spAutoFit/>
          </a:bodyPr>
          <a:lstStyle/>
          <a:p>
            <a:r>
              <a:rPr lang="en-GB" sz="1000" b="1">
                <a:solidFill>
                  <a:srgbClr val="E4F4EA"/>
                </a:solidFill>
              </a:rPr>
              <a:t>Source:</a:t>
            </a:r>
            <a:r>
              <a:rPr lang="en-GB" sz="1000">
                <a:solidFill>
                  <a:srgbClr val="E4F4EA"/>
                </a:solidFill>
              </a:rPr>
              <a:t> https://www.kaggle.com/code/dima806/2023-tmdb-movie-rating-autoviz-catboost-shap</a:t>
            </a:r>
            <a:endParaRPr lang="ru-RU" sz="1000">
              <a:solidFill>
                <a:srgbClr val="E4F4EA"/>
              </a:solidFill>
            </a:endParaRPr>
          </a:p>
        </p:txBody>
      </p:sp>
      <p:pic>
        <p:nvPicPr>
          <p:cNvPr id="28" name="Picture 2">
            <a:extLst>
              <a:ext uri="{FF2B5EF4-FFF2-40B4-BE49-F238E27FC236}">
                <a16:creationId xmlns:a16="http://schemas.microsoft.com/office/drawing/2014/main" id="{6E9E84B7-A694-4EAE-9B76-B0448E6AABCD}"/>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backgroundRemoval t="3150" b="96457" l="4915" r="97009">
                        <a14:foregroundMark x1="55556" y1="9252" x2="42949" y2="8071"/>
                        <a14:foregroundMark x1="42949" y1="8071" x2="41453" y2="8268"/>
                        <a14:foregroundMark x1="56838" y1="6496" x2="65385" y2="6693"/>
                        <a14:foregroundMark x1="52991" y1="5118" x2="40812" y2="7677"/>
                        <a14:foregroundMark x1="40812" y1="7677" x2="50000" y2="4134"/>
                        <a14:foregroundMark x1="58120" y1="3937" x2="58120" y2="3937"/>
                        <a14:foregroundMark x1="83761" y1="42126" x2="93162" y2="49016"/>
                        <a14:foregroundMark x1="93162" y1="49016" x2="86752" y2="54331"/>
                        <a14:foregroundMark x1="93590" y1="48622" x2="91026" y2="44094"/>
                        <a14:foregroundMark x1="94231" y1="69291" x2="97009" y2="79331"/>
                        <a14:foregroundMark x1="97009" y1="79331" x2="94017" y2="86220"/>
                        <a14:foregroundMark x1="42308" y1="88189" x2="33547" y2="95866"/>
                        <a14:foregroundMark x1="33547" y1="95866" x2="20940" y2="93110"/>
                        <a14:foregroundMark x1="20940" y1="93110" x2="18376" y2="87008"/>
                        <a14:foregroundMark x1="5556" y1="87008" x2="5556" y2="87008"/>
                        <a14:foregroundMark x1="5128" y1="83661" x2="5128" y2="83661"/>
                        <a14:foregroundMark x1="36325" y1="96457" x2="36325" y2="96457"/>
                      </a14:backgroundRemoval>
                    </a14:imgEffect>
                  </a14:imgLayer>
                </a14:imgProps>
              </a:ext>
              <a:ext uri="{28A0092B-C50C-407E-A947-70E740481C1C}">
                <a14:useLocalDpi xmlns:a14="http://schemas.microsoft.com/office/drawing/2010/main" val="0"/>
              </a:ext>
            </a:extLst>
          </a:blip>
          <a:srcRect/>
          <a:stretch>
            <a:fillRect/>
          </a:stretch>
        </p:blipFill>
        <p:spPr bwMode="auto">
          <a:xfrm rot="771211">
            <a:off x="-772502" y="3410875"/>
            <a:ext cx="3011558" cy="3268956"/>
          </a:xfrm>
          <a:prstGeom prst="rect">
            <a:avLst/>
          </a:prstGeom>
          <a:noFill/>
        </p:spPr>
      </p:pic>
    </p:spTree>
    <p:extLst>
      <p:ext uri="{BB962C8B-B14F-4D97-AF65-F5344CB8AC3E}">
        <p14:creationId xmlns:p14="http://schemas.microsoft.com/office/powerpoint/2010/main" val="402161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120F9E-89CE-403A-8D71-72ABA9B9887A}"/>
              </a:ext>
            </a:extLst>
          </p:cNvPr>
          <p:cNvCxnSpPr>
            <a:cxnSpLocks/>
          </p:cNvCxnSpPr>
          <p:nvPr/>
        </p:nvCxnSpPr>
        <p:spPr>
          <a:xfrm>
            <a:off x="247200" y="933443"/>
            <a:ext cx="119448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7D3D7EA-6A80-445E-9776-A785587AEDFD}"/>
              </a:ext>
            </a:extLst>
          </p:cNvPr>
          <p:cNvSpPr txBox="1">
            <a:spLocks/>
          </p:cNvSpPr>
          <p:nvPr/>
        </p:nvSpPr>
        <p:spPr>
          <a:xfrm>
            <a:off x="155886" y="202772"/>
            <a:ext cx="10896600" cy="962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gradFill flip="none" rotWithShape="1">
                  <a:gsLst>
                    <a:gs pos="0">
                      <a:srgbClr val="8ACDA3"/>
                    </a:gs>
                    <a:gs pos="37000">
                      <a:srgbClr val="55C2BD"/>
                    </a:gs>
                    <a:gs pos="77000">
                      <a:srgbClr val="0BB5DF"/>
                    </a:gs>
                  </a:gsLst>
                  <a:lin ang="0" scaled="1"/>
                  <a:tileRect/>
                </a:gradFill>
                <a:latin typeface="zeitung"/>
              </a:rPr>
              <a:t>What was done before us</a:t>
            </a:r>
            <a:endParaRPr lang="ru-RU">
              <a:gradFill flip="none" rotWithShape="1">
                <a:gsLst>
                  <a:gs pos="0">
                    <a:srgbClr val="8ACDA3"/>
                  </a:gs>
                  <a:gs pos="37000">
                    <a:srgbClr val="55C2BD"/>
                  </a:gs>
                  <a:gs pos="77000">
                    <a:srgbClr val="0BB5DF"/>
                  </a:gs>
                </a:gsLst>
                <a:lin ang="0" scaled="1"/>
                <a:tileRect/>
              </a:gradFill>
            </a:endParaRPr>
          </a:p>
        </p:txBody>
      </p:sp>
      <p:sp>
        <p:nvSpPr>
          <p:cNvPr id="5" name="Oval 4">
            <a:extLst>
              <a:ext uri="{FF2B5EF4-FFF2-40B4-BE49-F238E27FC236}">
                <a16:creationId xmlns:a16="http://schemas.microsoft.com/office/drawing/2014/main" id="{466EE5DB-C7C7-409A-9266-98BCB55BB2ED}"/>
              </a:ext>
            </a:extLst>
          </p:cNvPr>
          <p:cNvSpPr/>
          <p:nvPr/>
        </p:nvSpPr>
        <p:spPr>
          <a:xfrm>
            <a:off x="10773364" y="202766"/>
            <a:ext cx="456773" cy="456773"/>
          </a:xfrm>
          <a:prstGeom prst="ellipse">
            <a:avLst/>
          </a:prstGeom>
          <a:gradFill>
            <a:gsLst>
              <a:gs pos="0">
                <a:srgbClr val="85CCA6"/>
              </a:gs>
              <a:gs pos="100000">
                <a:srgbClr val="0BB5DF"/>
              </a:gs>
            </a:gsLst>
            <a:lin ang="10800000" scaled="1"/>
          </a:gra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D8952356-779B-48DC-8D38-024119483200}"/>
              </a:ext>
            </a:extLst>
          </p:cNvPr>
          <p:cNvSpPr/>
          <p:nvPr/>
        </p:nvSpPr>
        <p:spPr>
          <a:xfrm>
            <a:off x="11428821" y="200962"/>
            <a:ext cx="456773" cy="45677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2</a:t>
            </a:r>
            <a:endParaRPr lang="ru-RU" sz="2800" b="1"/>
          </a:p>
        </p:txBody>
      </p:sp>
      <p:sp>
        <p:nvSpPr>
          <p:cNvPr id="10" name="TextBox 9">
            <a:extLst>
              <a:ext uri="{FF2B5EF4-FFF2-40B4-BE49-F238E27FC236}">
                <a16:creationId xmlns:a16="http://schemas.microsoft.com/office/drawing/2014/main" id="{1857414D-9A83-4928-B47F-B33788252413}"/>
              </a:ext>
            </a:extLst>
          </p:cNvPr>
          <p:cNvSpPr txBox="1"/>
          <p:nvPr/>
        </p:nvSpPr>
        <p:spPr>
          <a:xfrm>
            <a:off x="9063995" y="1171441"/>
            <a:ext cx="2450699" cy="338554"/>
          </a:xfrm>
          <a:prstGeom prst="rect">
            <a:avLst/>
          </a:prstGeom>
          <a:noFill/>
        </p:spPr>
        <p:txBody>
          <a:bodyPr wrap="square">
            <a:spAutoFit/>
          </a:bodyPr>
          <a:lstStyle/>
          <a:p>
            <a:pPr indent="-180000" algn="ctr">
              <a:lnSpc>
                <a:spcPct val="100000"/>
              </a:lnSpc>
              <a:spcBef>
                <a:spcPts val="0"/>
              </a:spcBef>
            </a:pPr>
            <a:r>
              <a:rPr lang="en-GB" sz="1600" b="1" i="0">
                <a:solidFill>
                  <a:srgbClr val="44BFC5"/>
                </a:solidFill>
                <a:effectLst/>
                <a:latin typeface="Arial" panose="020B0604020202020204" pitchFamily="34" charset="0"/>
                <a:cs typeface="Arial" panose="020B0604020202020204" pitchFamily="34" charset="0"/>
              </a:rPr>
              <a:t>Data </a:t>
            </a:r>
            <a:r>
              <a:rPr lang="en-GB" sz="1600" b="1" i="0" err="1">
                <a:solidFill>
                  <a:srgbClr val="44BFC5"/>
                </a:solidFill>
                <a:effectLst/>
                <a:latin typeface="Arial" panose="020B0604020202020204" pitchFamily="34" charset="0"/>
                <a:cs typeface="Arial" panose="020B0604020202020204" pitchFamily="34" charset="0"/>
              </a:rPr>
              <a:t>preprocessing</a:t>
            </a:r>
            <a:endParaRPr lang="ru-RU" sz="1600" b="1">
              <a:solidFill>
                <a:srgbClr val="44BFC5"/>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10E2D69-C27F-4884-8F7A-FEB9F9789BC0}"/>
              </a:ext>
            </a:extLst>
          </p:cNvPr>
          <p:cNvSpPr txBox="1"/>
          <p:nvPr/>
        </p:nvSpPr>
        <p:spPr>
          <a:xfrm>
            <a:off x="8803980" y="1547021"/>
            <a:ext cx="2970731" cy="1477328"/>
          </a:xfrm>
          <a:prstGeom prst="rect">
            <a:avLst/>
          </a:prstGeom>
          <a:noFill/>
        </p:spPr>
        <p:txBody>
          <a:bodyPr wrap="square">
            <a:spAutoFit/>
          </a:bodyPr>
          <a:lstStyle/>
          <a:p>
            <a:pPr algn="ctr">
              <a:spcAft>
                <a:spcPts val="1200"/>
              </a:spcAft>
            </a:pPr>
            <a:r>
              <a:rPr lang="en-US" sz="1400" b="0" i="0">
                <a:solidFill>
                  <a:schemeClr val="bg1"/>
                </a:solidFill>
                <a:effectLst/>
                <a:latin typeface="Arial" panose="020B0604020202020204" pitchFamily="34" charset="0"/>
                <a:cs typeface="Arial" panose="020B0604020202020204" pitchFamily="34" charset="0"/>
              </a:rPr>
              <a:t>All gaps have been removed</a:t>
            </a:r>
            <a:endParaRPr lang="en-US" sz="1400">
              <a:solidFill>
                <a:schemeClr val="bg1"/>
              </a:solidFill>
              <a:latin typeface="Arial" panose="020B0604020202020204" pitchFamily="34" charset="0"/>
              <a:cs typeface="Arial" panose="020B0604020202020204" pitchFamily="34" charset="0"/>
            </a:endParaRPr>
          </a:p>
          <a:p>
            <a:pPr algn="ctr">
              <a:spcAft>
                <a:spcPts val="1200"/>
              </a:spcAft>
            </a:pPr>
            <a:r>
              <a:rPr lang="en-US" sz="1400" b="0" i="0">
                <a:solidFill>
                  <a:schemeClr val="bg1"/>
                </a:solidFill>
                <a:effectLst/>
                <a:latin typeface="Arial" panose="020B0604020202020204" pitchFamily="34" charset="0"/>
                <a:cs typeface="Arial" panose="020B0604020202020204" pitchFamily="34" charset="0"/>
              </a:rPr>
              <a:t>Only movies with the status 'Released' have been kept</a:t>
            </a:r>
            <a:endParaRPr lang="en-US" sz="1400">
              <a:solidFill>
                <a:schemeClr val="bg1"/>
              </a:solidFill>
              <a:latin typeface="Arial" panose="020B0604020202020204" pitchFamily="34" charset="0"/>
              <a:cs typeface="Arial" panose="020B0604020202020204" pitchFamily="34" charset="0"/>
            </a:endParaRPr>
          </a:p>
          <a:p>
            <a:pPr algn="ctr">
              <a:spcAft>
                <a:spcPts val="1200"/>
              </a:spcAft>
            </a:pPr>
            <a:r>
              <a:rPr lang="en-US" sz="1400" b="0" i="0">
                <a:solidFill>
                  <a:schemeClr val="bg1"/>
                </a:solidFill>
                <a:effectLst/>
                <a:latin typeface="Arial" panose="020B0604020202020204" pitchFamily="34" charset="0"/>
                <a:cs typeface="Arial" panose="020B0604020202020204" pitchFamily="34" charset="0"/>
              </a:rPr>
              <a:t>All observations prior to 1891 and after 2030 have been deleted</a:t>
            </a:r>
            <a:endParaRPr lang="ru-RU" sz="140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F50B66C-4D10-4949-9FEB-6435B68E4BF6}"/>
              </a:ext>
            </a:extLst>
          </p:cNvPr>
          <p:cNvSpPr txBox="1"/>
          <p:nvPr/>
        </p:nvSpPr>
        <p:spPr>
          <a:xfrm>
            <a:off x="9190578" y="3239579"/>
            <a:ext cx="2197100" cy="338554"/>
          </a:xfrm>
          <a:prstGeom prst="rect">
            <a:avLst/>
          </a:prstGeom>
          <a:noFill/>
        </p:spPr>
        <p:txBody>
          <a:bodyPr wrap="square">
            <a:spAutoFit/>
          </a:bodyPr>
          <a:lstStyle/>
          <a:p>
            <a:pPr indent="-180000" algn="ctr">
              <a:lnSpc>
                <a:spcPct val="100000"/>
              </a:lnSpc>
              <a:spcBef>
                <a:spcPts val="0"/>
              </a:spcBef>
            </a:pPr>
            <a:r>
              <a:rPr lang="en-GB" sz="1600" b="1">
                <a:solidFill>
                  <a:srgbClr val="44BFC5"/>
                </a:solidFill>
                <a:latin typeface="Arial" panose="020B0604020202020204" pitchFamily="34" charset="0"/>
                <a:cs typeface="Arial" panose="020B0604020202020204" pitchFamily="34" charset="0"/>
              </a:rPr>
              <a:t>Selected variables</a:t>
            </a:r>
            <a:endParaRPr lang="ru-RU" sz="1600" b="1">
              <a:solidFill>
                <a:srgbClr val="44BFC5"/>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9638C1C-AA4A-448A-9799-C1812896D193}"/>
              </a:ext>
            </a:extLst>
          </p:cNvPr>
          <p:cNvSpPr txBox="1"/>
          <p:nvPr/>
        </p:nvSpPr>
        <p:spPr>
          <a:xfrm>
            <a:off x="9231418" y="5158493"/>
            <a:ext cx="2115419" cy="338554"/>
          </a:xfrm>
          <a:prstGeom prst="rect">
            <a:avLst/>
          </a:prstGeom>
          <a:noFill/>
        </p:spPr>
        <p:txBody>
          <a:bodyPr wrap="square">
            <a:spAutoFit/>
          </a:bodyPr>
          <a:lstStyle/>
          <a:p>
            <a:pPr indent="-180000" algn="ctr">
              <a:lnSpc>
                <a:spcPct val="100000"/>
              </a:lnSpc>
              <a:spcBef>
                <a:spcPts val="0"/>
              </a:spcBef>
            </a:pPr>
            <a:r>
              <a:rPr lang="en-GB" sz="1600" b="1" i="0">
                <a:solidFill>
                  <a:srgbClr val="44BFC5"/>
                </a:solidFill>
                <a:effectLst/>
                <a:latin typeface="Arial" panose="020B0604020202020204" pitchFamily="34" charset="0"/>
                <a:cs typeface="Arial" panose="020B0604020202020204" pitchFamily="34" charset="0"/>
              </a:rPr>
              <a:t>Data processing</a:t>
            </a:r>
            <a:endParaRPr lang="ru-RU" sz="1600" b="1">
              <a:solidFill>
                <a:srgbClr val="44BFC5"/>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4E1C1D8-6FBE-48F5-9DC9-237C37F95E5D}"/>
              </a:ext>
            </a:extLst>
          </p:cNvPr>
          <p:cNvSpPr txBox="1"/>
          <p:nvPr/>
        </p:nvSpPr>
        <p:spPr>
          <a:xfrm>
            <a:off x="8786942" y="5565082"/>
            <a:ext cx="2987769" cy="1107996"/>
          </a:xfrm>
          <a:prstGeom prst="rect">
            <a:avLst/>
          </a:prstGeom>
          <a:noFill/>
        </p:spPr>
        <p:txBody>
          <a:bodyPr wrap="square">
            <a:spAutoFit/>
          </a:bodyPr>
          <a:lstStyle/>
          <a:p>
            <a:pPr marL="0" lvl="1" algn="ctr">
              <a:lnSpc>
                <a:spcPct val="100000"/>
              </a:lnSpc>
              <a:spcBef>
                <a:spcPts val="0"/>
              </a:spcBef>
            </a:pPr>
            <a:r>
              <a:rPr lang="en-US" sz="1400" b="1" err="1">
                <a:solidFill>
                  <a:schemeClr val="bg1"/>
                </a:solidFill>
                <a:latin typeface="Arial" panose="020B0604020202020204" pitchFamily="34" charset="0"/>
                <a:cs typeface="Arial" panose="020B0604020202020204" pitchFamily="34" charset="0"/>
              </a:rPr>
              <a:t>OneHotEncoding</a:t>
            </a:r>
            <a:endParaRPr lang="en-US" sz="1400" b="1">
              <a:solidFill>
                <a:schemeClr val="bg1"/>
              </a:solidFill>
              <a:latin typeface="Arial" panose="020B0604020202020204" pitchFamily="34" charset="0"/>
              <a:cs typeface="Arial" panose="020B0604020202020204" pitchFamily="34" charset="0"/>
            </a:endParaRPr>
          </a:p>
          <a:p>
            <a:pPr marL="0" lvl="1" algn="ctr">
              <a:lnSpc>
                <a:spcPct val="100000"/>
              </a:lnSpc>
              <a:spcBef>
                <a:spcPts val="0"/>
              </a:spcBef>
            </a:pPr>
            <a:r>
              <a:rPr lang="en-GB" sz="1400" i="1">
                <a:solidFill>
                  <a:schemeClr val="bg1"/>
                </a:solidFill>
                <a:latin typeface="Arial" panose="020B0604020202020204" pitchFamily="34" charset="0"/>
                <a:cs typeface="Arial" panose="020B0604020202020204" pitchFamily="34" charset="0"/>
              </a:rPr>
              <a:t>f</a:t>
            </a:r>
            <a:r>
              <a:rPr lang="en-GB" sz="1400" b="0" i="1">
                <a:solidFill>
                  <a:schemeClr val="bg1"/>
                </a:solidFill>
                <a:effectLst/>
                <a:latin typeface="Arial" panose="020B0604020202020204" pitchFamily="34" charset="0"/>
                <a:cs typeface="Arial" panose="020B0604020202020204" pitchFamily="34" charset="0"/>
              </a:rPr>
              <a:t>or categorical variables</a:t>
            </a:r>
            <a:endParaRPr lang="en-GB" sz="1400" b="0" i="0">
              <a:solidFill>
                <a:schemeClr val="bg1"/>
              </a:solidFill>
              <a:effectLst/>
              <a:latin typeface="Arial" panose="020B0604020202020204" pitchFamily="34" charset="0"/>
              <a:cs typeface="Arial" panose="020B0604020202020204" pitchFamily="34" charset="0"/>
            </a:endParaRPr>
          </a:p>
          <a:p>
            <a:pPr marL="0" lvl="1" algn="ctr">
              <a:lnSpc>
                <a:spcPct val="100000"/>
              </a:lnSpc>
              <a:spcBef>
                <a:spcPts val="1200"/>
              </a:spcBef>
            </a:pPr>
            <a:r>
              <a:rPr lang="en-US" sz="1400" b="1" err="1">
                <a:solidFill>
                  <a:schemeClr val="bg1"/>
                </a:solidFill>
                <a:latin typeface="Arial" panose="020B0604020202020204" pitchFamily="34" charset="0"/>
                <a:cs typeface="Arial" panose="020B0604020202020204" pitchFamily="34" charset="0"/>
              </a:rPr>
              <a:t>StandardScaler</a:t>
            </a:r>
            <a:endParaRPr lang="en-US" sz="1400" b="1">
              <a:solidFill>
                <a:schemeClr val="bg1"/>
              </a:solidFill>
              <a:latin typeface="Arial" panose="020B0604020202020204" pitchFamily="34" charset="0"/>
              <a:cs typeface="Arial" panose="020B0604020202020204" pitchFamily="34" charset="0"/>
            </a:endParaRPr>
          </a:p>
          <a:p>
            <a:pPr marL="0" lvl="1" algn="ctr">
              <a:lnSpc>
                <a:spcPct val="100000"/>
              </a:lnSpc>
              <a:spcBef>
                <a:spcPts val="0"/>
              </a:spcBef>
            </a:pPr>
            <a:r>
              <a:rPr lang="en-US" sz="1400" i="1">
                <a:solidFill>
                  <a:schemeClr val="bg1"/>
                </a:solidFill>
                <a:latin typeface="Arial" panose="020B0604020202020204" pitchFamily="34" charset="0"/>
                <a:cs typeface="Arial" panose="020B0604020202020204" pitchFamily="34" charset="0"/>
              </a:rPr>
              <a:t>for quantitative variables</a:t>
            </a:r>
          </a:p>
        </p:txBody>
      </p:sp>
      <p:sp>
        <p:nvSpPr>
          <p:cNvPr id="28" name="TextBox 27">
            <a:extLst>
              <a:ext uri="{FF2B5EF4-FFF2-40B4-BE49-F238E27FC236}">
                <a16:creationId xmlns:a16="http://schemas.microsoft.com/office/drawing/2014/main" id="{12A5EB49-E016-418E-AC54-61B07B79EDE0}"/>
              </a:ext>
            </a:extLst>
          </p:cNvPr>
          <p:cNvSpPr txBox="1"/>
          <p:nvPr/>
        </p:nvSpPr>
        <p:spPr>
          <a:xfrm>
            <a:off x="9398858" y="3531716"/>
            <a:ext cx="1780540" cy="1470082"/>
          </a:xfrm>
          <a:prstGeom prst="rect">
            <a:avLst/>
          </a:prstGeom>
          <a:noFill/>
        </p:spPr>
        <p:txBody>
          <a:bodyPr wrap="square">
            <a:spAutoFit/>
          </a:bodyPr>
          <a:lstStyle/>
          <a:p>
            <a:pPr algn="ctr">
              <a:lnSpc>
                <a:spcPct val="130000"/>
              </a:lnSpc>
            </a:pPr>
            <a:r>
              <a:rPr lang="en-US" sz="1400">
                <a:solidFill>
                  <a:schemeClr val="bg1"/>
                </a:solidFill>
              </a:rPr>
              <a:t>Revenue</a:t>
            </a:r>
          </a:p>
          <a:p>
            <a:pPr algn="ctr">
              <a:lnSpc>
                <a:spcPct val="130000"/>
              </a:lnSpc>
            </a:pPr>
            <a:r>
              <a:rPr lang="en-US" sz="1400">
                <a:solidFill>
                  <a:schemeClr val="bg1"/>
                </a:solidFill>
              </a:rPr>
              <a:t>Popularity</a:t>
            </a:r>
          </a:p>
          <a:p>
            <a:pPr algn="ctr">
              <a:lnSpc>
                <a:spcPct val="130000"/>
              </a:lnSpc>
            </a:pPr>
            <a:r>
              <a:rPr lang="en-GB" sz="1400">
                <a:solidFill>
                  <a:schemeClr val="bg1"/>
                </a:solidFill>
              </a:rPr>
              <a:t>Genres</a:t>
            </a:r>
          </a:p>
          <a:p>
            <a:pPr algn="ctr">
              <a:lnSpc>
                <a:spcPct val="130000"/>
              </a:lnSpc>
            </a:pPr>
            <a:r>
              <a:rPr lang="en-GB" sz="1400">
                <a:solidFill>
                  <a:schemeClr val="bg1"/>
                </a:solidFill>
              </a:rPr>
              <a:t>Runtime</a:t>
            </a:r>
          </a:p>
          <a:p>
            <a:pPr algn="ctr">
              <a:lnSpc>
                <a:spcPct val="130000"/>
              </a:lnSpc>
            </a:pPr>
            <a:r>
              <a:rPr lang="en-GB" sz="1400" err="1">
                <a:solidFill>
                  <a:schemeClr val="bg1"/>
                </a:solidFill>
              </a:rPr>
              <a:t>Vote_average</a:t>
            </a:r>
            <a:endParaRPr lang="en-GB" sz="1600">
              <a:solidFill>
                <a:schemeClr val="bg1"/>
              </a:solidFill>
            </a:endParaRPr>
          </a:p>
        </p:txBody>
      </p:sp>
      <p:sp>
        <p:nvSpPr>
          <p:cNvPr id="31" name="Rectangle: Rounded Corners 30">
            <a:extLst>
              <a:ext uri="{FF2B5EF4-FFF2-40B4-BE49-F238E27FC236}">
                <a16:creationId xmlns:a16="http://schemas.microsoft.com/office/drawing/2014/main" id="{B967C340-9858-4A17-B352-1BBA9DC2923F}"/>
              </a:ext>
            </a:extLst>
          </p:cNvPr>
          <p:cNvSpPr/>
          <p:nvPr/>
        </p:nvSpPr>
        <p:spPr>
          <a:xfrm>
            <a:off x="8786942" y="5151614"/>
            <a:ext cx="2987769" cy="1521464"/>
          </a:xfrm>
          <a:prstGeom prst="roundRect">
            <a:avLst/>
          </a:prstGeom>
          <a:noFill/>
          <a:ln>
            <a:gradFill flip="none" rotWithShape="1">
              <a:gsLst>
                <a:gs pos="0">
                  <a:srgbClr val="85CCA6"/>
                </a:gs>
                <a:gs pos="100000">
                  <a:srgbClr val="0BB5DF"/>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2" name="Straight Connector 31">
            <a:extLst>
              <a:ext uri="{FF2B5EF4-FFF2-40B4-BE49-F238E27FC236}">
                <a16:creationId xmlns:a16="http://schemas.microsoft.com/office/drawing/2014/main" id="{7ADBA50B-4BAC-4156-85D3-9968975D8B70}"/>
              </a:ext>
            </a:extLst>
          </p:cNvPr>
          <p:cNvCxnSpPr>
            <a:cxnSpLocks/>
          </p:cNvCxnSpPr>
          <p:nvPr/>
        </p:nvCxnSpPr>
        <p:spPr>
          <a:xfrm flipH="1">
            <a:off x="8812575" y="5531064"/>
            <a:ext cx="2962136" cy="0"/>
          </a:xfrm>
          <a:prstGeom prst="line">
            <a:avLst/>
          </a:prstGeom>
          <a:ln w="12700">
            <a:gradFill>
              <a:gsLst>
                <a:gs pos="0">
                  <a:srgbClr val="85CCA6"/>
                </a:gs>
                <a:gs pos="100000">
                  <a:srgbClr val="0BB5DF"/>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CC0D99D8-199C-459E-8E80-D45445693167}"/>
              </a:ext>
            </a:extLst>
          </p:cNvPr>
          <p:cNvSpPr/>
          <p:nvPr/>
        </p:nvSpPr>
        <p:spPr>
          <a:xfrm>
            <a:off x="8795242" y="3231859"/>
            <a:ext cx="2987769" cy="1769933"/>
          </a:xfrm>
          <a:prstGeom prst="roundRect">
            <a:avLst/>
          </a:prstGeom>
          <a:noFill/>
          <a:ln>
            <a:gradFill flip="none" rotWithShape="1">
              <a:gsLst>
                <a:gs pos="0">
                  <a:srgbClr val="85CCA6"/>
                </a:gs>
                <a:gs pos="100000">
                  <a:srgbClr val="0BB5DF"/>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8" name="Straight Connector 37">
            <a:extLst>
              <a:ext uri="{FF2B5EF4-FFF2-40B4-BE49-F238E27FC236}">
                <a16:creationId xmlns:a16="http://schemas.microsoft.com/office/drawing/2014/main" id="{2D567A1A-4BC2-4DB5-8758-88BD8A8233AD}"/>
              </a:ext>
            </a:extLst>
          </p:cNvPr>
          <p:cNvCxnSpPr>
            <a:cxnSpLocks/>
          </p:cNvCxnSpPr>
          <p:nvPr/>
        </p:nvCxnSpPr>
        <p:spPr>
          <a:xfrm flipH="1">
            <a:off x="8807994" y="3588271"/>
            <a:ext cx="2962136" cy="0"/>
          </a:xfrm>
          <a:prstGeom prst="line">
            <a:avLst/>
          </a:prstGeom>
          <a:ln w="12700">
            <a:gradFill>
              <a:gsLst>
                <a:gs pos="0">
                  <a:srgbClr val="85CCA6"/>
                </a:gs>
                <a:gs pos="100000">
                  <a:srgbClr val="0BB5DF"/>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CE6BCC3D-1313-4BE8-9897-91F472AE4DE8}"/>
              </a:ext>
            </a:extLst>
          </p:cNvPr>
          <p:cNvSpPr/>
          <p:nvPr/>
        </p:nvSpPr>
        <p:spPr>
          <a:xfrm>
            <a:off x="8788989" y="1164797"/>
            <a:ext cx="2987769" cy="1885057"/>
          </a:xfrm>
          <a:prstGeom prst="roundRect">
            <a:avLst/>
          </a:prstGeom>
          <a:noFill/>
          <a:ln>
            <a:gradFill flip="none" rotWithShape="1">
              <a:gsLst>
                <a:gs pos="0">
                  <a:srgbClr val="85CCA6"/>
                </a:gs>
                <a:gs pos="100000">
                  <a:srgbClr val="0BB5DF"/>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0" name="Straight Connector 39">
            <a:extLst>
              <a:ext uri="{FF2B5EF4-FFF2-40B4-BE49-F238E27FC236}">
                <a16:creationId xmlns:a16="http://schemas.microsoft.com/office/drawing/2014/main" id="{6AA370AE-4E52-435E-B740-3F0157437D59}"/>
              </a:ext>
            </a:extLst>
          </p:cNvPr>
          <p:cNvCxnSpPr>
            <a:cxnSpLocks/>
          </p:cNvCxnSpPr>
          <p:nvPr/>
        </p:nvCxnSpPr>
        <p:spPr>
          <a:xfrm flipH="1">
            <a:off x="8786942" y="1520440"/>
            <a:ext cx="2962136" cy="0"/>
          </a:xfrm>
          <a:prstGeom prst="line">
            <a:avLst/>
          </a:prstGeom>
          <a:ln w="12700">
            <a:gradFill>
              <a:gsLst>
                <a:gs pos="0">
                  <a:srgbClr val="85CCA6"/>
                </a:gs>
                <a:gs pos="100000">
                  <a:srgbClr val="0BB5DF"/>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D436DD-3238-442C-855E-ADA86AB34756}"/>
              </a:ext>
            </a:extLst>
          </p:cNvPr>
          <p:cNvSpPr txBox="1"/>
          <p:nvPr/>
        </p:nvSpPr>
        <p:spPr>
          <a:xfrm>
            <a:off x="415242" y="1836141"/>
            <a:ext cx="5231289" cy="1107996"/>
          </a:xfrm>
          <a:prstGeom prst="rect">
            <a:avLst/>
          </a:prstGeom>
          <a:noFill/>
        </p:spPr>
        <p:txBody>
          <a:bodyPr wrap="square" rtlCol="0">
            <a:spAutoFit/>
          </a:bodyPr>
          <a:lstStyle/>
          <a:p>
            <a:pPr>
              <a:spcAft>
                <a:spcPts val="600"/>
              </a:spcAft>
            </a:pPr>
            <a:r>
              <a:rPr lang="en-US" sz="2000" b="1" i="0">
                <a:solidFill>
                  <a:srgbClr val="44BFC5"/>
                </a:solidFill>
                <a:effectLst/>
                <a:latin typeface="Arial" panose="020B0604020202020204" pitchFamily="34" charset="0"/>
                <a:cs typeface="Arial" panose="020B0604020202020204" pitchFamily="34" charset="0"/>
              </a:rPr>
              <a:t>Two analysis options: </a:t>
            </a:r>
          </a:p>
          <a:p>
            <a:pPr marL="540000" indent="-288000">
              <a:spcAft>
                <a:spcPts val="600"/>
              </a:spcAft>
              <a:buFont typeface="+mj-lt"/>
              <a:buAutoNum type="arabicPeriod"/>
            </a:pPr>
            <a:r>
              <a:rPr lang="en-US">
                <a:solidFill>
                  <a:schemeClr val="bg1"/>
                </a:solidFill>
                <a:latin typeface="Arial" panose="020B0604020202020204" pitchFamily="34" charset="0"/>
                <a:cs typeface="Arial" panose="020B0604020202020204" pitchFamily="34" charset="0"/>
              </a:rPr>
              <a:t>F</a:t>
            </a:r>
            <a:r>
              <a:rPr lang="en-US" b="0" i="0">
                <a:solidFill>
                  <a:schemeClr val="bg1"/>
                </a:solidFill>
                <a:effectLst/>
                <a:latin typeface="Arial" panose="020B0604020202020204" pitchFamily="34" charset="0"/>
                <a:cs typeface="Arial" panose="020B0604020202020204" pitchFamily="34" charset="0"/>
              </a:rPr>
              <a:t>or the entire sample</a:t>
            </a:r>
          </a:p>
          <a:p>
            <a:pPr marL="540000" indent="-288000">
              <a:spcAft>
                <a:spcPts val="600"/>
              </a:spcAft>
              <a:buFont typeface="+mj-lt"/>
              <a:buAutoNum type="arabicPeriod"/>
            </a:pPr>
            <a:r>
              <a:rPr lang="en-US">
                <a:solidFill>
                  <a:schemeClr val="bg1"/>
                </a:solidFill>
                <a:latin typeface="Arial" panose="020B0604020202020204" pitchFamily="34" charset="0"/>
                <a:cs typeface="Arial" panose="020B0604020202020204" pitchFamily="34" charset="0"/>
              </a:rPr>
              <a:t>F</a:t>
            </a:r>
            <a:r>
              <a:rPr lang="en-US" b="0" i="0">
                <a:solidFill>
                  <a:schemeClr val="bg1"/>
                </a:solidFill>
                <a:effectLst/>
                <a:latin typeface="Arial" panose="020B0604020202020204" pitchFamily="34" charset="0"/>
                <a:cs typeface="Arial" panose="020B0604020202020204" pitchFamily="34" charset="0"/>
              </a:rPr>
              <a:t>or the sample with positive revenue only</a:t>
            </a:r>
            <a:endParaRPr lang="ru-RU">
              <a:solidFill>
                <a:schemeClr val="bg1"/>
              </a:solidFill>
              <a:latin typeface="Arial" panose="020B0604020202020204" pitchFamily="34" charset="0"/>
              <a:cs typeface="Arial" panose="020B0604020202020204" pitchFamily="34" charset="0"/>
            </a:endParaRPr>
          </a:p>
        </p:txBody>
      </p:sp>
      <p:graphicFrame>
        <p:nvGraphicFramePr>
          <p:cNvPr id="44" name="Table 44">
            <a:extLst>
              <a:ext uri="{FF2B5EF4-FFF2-40B4-BE49-F238E27FC236}">
                <a16:creationId xmlns:a16="http://schemas.microsoft.com/office/drawing/2014/main" id="{A067049E-13E3-482A-A063-3436F6A18F81}"/>
              </a:ext>
            </a:extLst>
          </p:cNvPr>
          <p:cNvGraphicFramePr>
            <a:graphicFrameLocks noGrp="1"/>
          </p:cNvGraphicFramePr>
          <p:nvPr>
            <p:extLst>
              <p:ext uri="{D42A27DB-BD31-4B8C-83A1-F6EECF244321}">
                <p14:modId xmlns:p14="http://schemas.microsoft.com/office/powerpoint/2010/main" val="1005491433"/>
              </p:ext>
            </p:extLst>
          </p:nvPr>
        </p:nvGraphicFramePr>
        <p:xfrm>
          <a:off x="415821" y="3144215"/>
          <a:ext cx="7515776" cy="3276000"/>
        </p:xfrm>
        <a:graphic>
          <a:graphicData uri="http://schemas.openxmlformats.org/drawingml/2006/table">
            <a:tbl>
              <a:tblPr firstRow="1" bandRow="1">
                <a:tableStyleId>{5C22544A-7EE6-4342-B048-85BDC9FD1C3A}</a:tableStyleId>
              </a:tblPr>
              <a:tblGrid>
                <a:gridCol w="6159355">
                  <a:extLst>
                    <a:ext uri="{9D8B030D-6E8A-4147-A177-3AD203B41FA5}">
                      <a16:colId xmlns:a16="http://schemas.microsoft.com/office/drawing/2014/main" val="3761299118"/>
                    </a:ext>
                  </a:extLst>
                </a:gridCol>
                <a:gridCol w="1356421">
                  <a:extLst>
                    <a:ext uri="{9D8B030D-6E8A-4147-A177-3AD203B41FA5}">
                      <a16:colId xmlns:a16="http://schemas.microsoft.com/office/drawing/2014/main" val="4286232006"/>
                    </a:ext>
                  </a:extLst>
                </a:gridCol>
              </a:tblGrid>
              <a:tr h="468000">
                <a:tc>
                  <a:txBody>
                    <a:bodyPr/>
                    <a:lstStyle/>
                    <a:p>
                      <a:r>
                        <a:rPr lang="en-US" sz="2000">
                          <a:solidFill>
                            <a:srgbClr val="44BFC5"/>
                          </a:solidFill>
                          <a:latin typeface="Arial" panose="020B0604020202020204" pitchFamily="34" charset="0"/>
                          <a:cs typeface="Arial" panose="020B0604020202020204" pitchFamily="34" charset="0"/>
                        </a:rPr>
                        <a:t>Results:</a:t>
                      </a:r>
                      <a:endParaRPr lang="ru-RU" sz="2000">
                        <a:solidFill>
                          <a:srgbClr val="44BFC5"/>
                        </a:solidFill>
                        <a:latin typeface="Arial" panose="020B0604020202020204" pitchFamily="34" charset="0"/>
                        <a:cs typeface="Arial" panose="020B0604020202020204" pitchFamily="34" charset="0"/>
                      </a:endParaRPr>
                    </a:p>
                  </a:txBody>
                  <a:tcPr anchor="ctr">
                    <a:lnL w="12700" cmpd="sng">
                      <a:noFill/>
                    </a:lnL>
                    <a:lnR w="28575" cap="flat" cmpd="sng" algn="ctr">
                      <a:solidFill>
                        <a:srgbClr val="0BB5DF"/>
                      </a:solidFill>
                      <a:prstDash val="solid"/>
                      <a:round/>
                      <a:headEnd type="none" w="med" len="med"/>
                      <a:tailEnd type="none" w="med" len="med"/>
                    </a:lnR>
                    <a:lnT w="12700" cmpd="sng">
                      <a:noFill/>
                    </a:lnT>
                    <a:lnB w="28575" cap="flat" cmpd="sng" algn="ctr">
                      <a:solidFill>
                        <a:srgbClr val="0BB5D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a:solidFill>
                            <a:schemeClr val="bg1"/>
                          </a:solidFill>
                          <a:latin typeface="Arial" panose="020B0604020202020204" pitchFamily="34" charset="0"/>
                          <a:ea typeface="Calibri" panose="020F0502020204030204" pitchFamily="34" charset="0"/>
                          <a:cs typeface="Arial" panose="020B0604020202020204" pitchFamily="34" charset="0"/>
                        </a:rPr>
                        <a:t>R</a:t>
                      </a:r>
                      <a:r>
                        <a:rPr lang="ru-RU" sz="1800" baseline="30000">
                          <a:solidFill>
                            <a:schemeClr val="bg1"/>
                          </a:solidFill>
                          <a:latin typeface="Arial" panose="020B0604020202020204" pitchFamily="34" charset="0"/>
                          <a:ea typeface="Calibri" panose="020F0502020204030204" pitchFamily="34" charset="0"/>
                          <a:cs typeface="Arial" panose="020B0604020202020204" pitchFamily="34" charset="0"/>
                        </a:rPr>
                        <a:t>2 </a:t>
                      </a:r>
                      <a:endParaRPr lang="ru-RU">
                        <a:solidFill>
                          <a:schemeClr val="bg1"/>
                        </a:solidFill>
                        <a:latin typeface="Arial" panose="020B0604020202020204" pitchFamily="34" charset="0"/>
                        <a:cs typeface="Arial" panose="020B0604020202020204" pitchFamily="34" charset="0"/>
                      </a:endParaRPr>
                    </a:p>
                  </a:txBody>
                  <a:tcPr anchor="ctr">
                    <a:lnL w="28575" cap="flat" cmpd="sng" algn="ctr">
                      <a:solidFill>
                        <a:srgbClr val="0BB5DF"/>
                      </a:solidFill>
                      <a:prstDash val="solid"/>
                      <a:round/>
                      <a:headEnd type="none" w="med" len="med"/>
                      <a:tailEnd type="none" w="med" len="med"/>
                    </a:lnL>
                    <a:lnR w="12700" cmpd="sng">
                      <a:noFill/>
                    </a:lnR>
                    <a:lnT w="12700" cmpd="sng">
                      <a:noFill/>
                    </a:lnT>
                    <a:lnB w="28575" cap="flat" cmpd="sng" algn="ctr">
                      <a:solidFill>
                        <a:srgbClr val="0BB5D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1531414"/>
                  </a:ext>
                </a:extLst>
              </a:tr>
              <a:tr h="468000">
                <a:tc>
                  <a:txBody>
                    <a:bodyPr/>
                    <a:lstStyle/>
                    <a:p>
                      <a:pPr lvl="1"/>
                      <a:r>
                        <a:rPr lang="en-GB" sz="1600" b="1" i="0" kern="1200">
                          <a:solidFill>
                            <a:schemeClr val="bg1"/>
                          </a:solidFill>
                          <a:effectLst/>
                          <a:latin typeface="Arial" panose="020B0604020202020204" pitchFamily="34" charset="0"/>
                          <a:ea typeface="+mn-ea"/>
                          <a:cs typeface="Arial" panose="020B0604020202020204" pitchFamily="34" charset="0"/>
                        </a:rPr>
                        <a:t>Linear model</a:t>
                      </a:r>
                      <a:endParaRPr lang="ru-RU" sz="1600" b="1">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solidFill>
                        <a:srgbClr val="0BB5DF"/>
                      </a:solidFill>
                      <a:prstDash val="solid"/>
                      <a:round/>
                      <a:headEnd type="none" w="med" len="med"/>
                      <a:tailEnd type="none" w="med" len="med"/>
                    </a:lnR>
                    <a:lnT w="28575" cap="flat" cmpd="sng" algn="ctr">
                      <a:solidFill>
                        <a:srgbClr val="0BB5DF"/>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Arial" panose="020B0604020202020204" pitchFamily="34" charset="0"/>
                          <a:cs typeface="Arial" panose="020B0604020202020204" pitchFamily="34" charset="0"/>
                        </a:rPr>
                        <a:t>0.13</a:t>
                      </a:r>
                      <a:endParaRPr lang="ru-RU">
                        <a:solidFill>
                          <a:schemeClr val="bg1"/>
                        </a:solidFill>
                        <a:latin typeface="Arial" panose="020B0604020202020204" pitchFamily="34" charset="0"/>
                        <a:cs typeface="Arial" panose="020B0604020202020204" pitchFamily="34" charset="0"/>
                      </a:endParaRPr>
                    </a:p>
                  </a:txBody>
                  <a:tcPr anchor="ctr">
                    <a:lnL w="28575" cap="flat" cmpd="sng" algn="ctr">
                      <a:solidFill>
                        <a:srgbClr val="0BB5DF"/>
                      </a:solidFill>
                      <a:prstDash val="solid"/>
                      <a:round/>
                      <a:headEnd type="none" w="med" len="med"/>
                      <a:tailEnd type="none" w="med" len="med"/>
                    </a:lnL>
                    <a:lnR w="12700" cmpd="sng">
                      <a:noFill/>
                    </a:lnR>
                    <a:lnT w="28575" cap="flat" cmpd="sng" algn="ctr">
                      <a:solidFill>
                        <a:srgbClr val="0BB5DF"/>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7940418"/>
                  </a:ext>
                </a:extLst>
              </a:tr>
              <a:tr h="468000">
                <a:tc>
                  <a:txBody>
                    <a:bodyPr/>
                    <a:lstStyle/>
                    <a:p>
                      <a:pPr lvl="1"/>
                      <a:r>
                        <a:rPr lang="en-US" sz="1600" b="1" i="0" kern="1200">
                          <a:solidFill>
                            <a:schemeClr val="bg1"/>
                          </a:solidFill>
                          <a:effectLst/>
                          <a:latin typeface="Arial" panose="020B0604020202020204" pitchFamily="34" charset="0"/>
                          <a:ea typeface="+mn-ea"/>
                          <a:cs typeface="Arial" panose="020B0604020202020204" pitchFamily="34" charset="0"/>
                        </a:rPr>
                        <a:t>Linear model with positive coefficient constraint</a:t>
                      </a:r>
                      <a:endParaRPr lang="ru-RU" sz="1600" b="1">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solidFill>
                        <a:srgbClr val="0BB5DF"/>
                      </a:solidFill>
                      <a:prstDash val="solid"/>
                      <a:round/>
                      <a:headEnd type="none" w="med" len="med"/>
                      <a:tailEnd type="none" w="med" len="med"/>
                    </a:lnR>
                    <a:lnT w="6350" cap="flat" cmpd="sng" algn="ctr">
                      <a:solidFill>
                        <a:srgbClr val="55C2BD"/>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Arial" panose="020B0604020202020204" pitchFamily="34" charset="0"/>
                          <a:cs typeface="Arial" panose="020B0604020202020204" pitchFamily="34" charset="0"/>
                        </a:rPr>
                        <a:t>0.12</a:t>
                      </a:r>
                      <a:endParaRPr lang="ru-RU">
                        <a:solidFill>
                          <a:schemeClr val="bg1"/>
                        </a:solidFill>
                        <a:latin typeface="Arial" panose="020B0604020202020204" pitchFamily="34" charset="0"/>
                        <a:cs typeface="Arial" panose="020B0604020202020204" pitchFamily="34" charset="0"/>
                      </a:endParaRPr>
                    </a:p>
                  </a:txBody>
                  <a:tcPr anchor="ctr">
                    <a:lnL w="28575" cap="flat" cmpd="sng" algn="ctr">
                      <a:solidFill>
                        <a:srgbClr val="0BB5DF"/>
                      </a:solidFill>
                      <a:prstDash val="solid"/>
                      <a:round/>
                      <a:headEnd type="none" w="med" len="med"/>
                      <a:tailEnd type="none" w="med" len="med"/>
                    </a:lnL>
                    <a:lnR w="12700" cmpd="sng">
                      <a:noFill/>
                    </a:lnR>
                    <a:lnT w="6350" cap="flat" cmpd="sng" algn="ctr">
                      <a:solidFill>
                        <a:srgbClr val="55C2BD"/>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6632867"/>
                  </a:ext>
                </a:extLst>
              </a:tr>
              <a:tr h="468000">
                <a:tc>
                  <a:txBody>
                    <a:bodyPr/>
                    <a:lstStyle/>
                    <a:p>
                      <a:pPr lvl="1"/>
                      <a:r>
                        <a:rPr lang="en-GB" sz="1600" b="1" i="0" kern="1200">
                          <a:solidFill>
                            <a:schemeClr val="bg1"/>
                          </a:solidFill>
                          <a:effectLst/>
                          <a:latin typeface="Arial" panose="020B0604020202020204" pitchFamily="34" charset="0"/>
                          <a:ea typeface="+mn-ea"/>
                          <a:cs typeface="Arial" panose="020B0604020202020204" pitchFamily="34" charset="0"/>
                        </a:rPr>
                        <a:t>Ridge with coefficient tuning</a:t>
                      </a:r>
                      <a:endParaRPr lang="ru-RU" sz="1600" b="1">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solidFill>
                        <a:srgbClr val="0BB5DF"/>
                      </a:solidFill>
                      <a:prstDash val="solid"/>
                      <a:round/>
                      <a:headEnd type="none" w="med" len="med"/>
                      <a:tailEnd type="none" w="med" len="med"/>
                    </a:lnR>
                    <a:lnT w="6350" cap="flat" cmpd="sng" algn="ctr">
                      <a:solidFill>
                        <a:srgbClr val="55C2BD"/>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Arial" panose="020B0604020202020204" pitchFamily="34" charset="0"/>
                          <a:cs typeface="Arial" panose="020B0604020202020204" pitchFamily="34" charset="0"/>
                        </a:rPr>
                        <a:t>0.16</a:t>
                      </a:r>
                      <a:endParaRPr lang="ru-RU">
                        <a:solidFill>
                          <a:schemeClr val="bg1"/>
                        </a:solidFill>
                        <a:latin typeface="Arial" panose="020B0604020202020204" pitchFamily="34" charset="0"/>
                        <a:cs typeface="Arial" panose="020B0604020202020204" pitchFamily="34" charset="0"/>
                      </a:endParaRPr>
                    </a:p>
                  </a:txBody>
                  <a:tcPr anchor="ctr">
                    <a:lnL w="28575" cap="flat" cmpd="sng" algn="ctr">
                      <a:solidFill>
                        <a:srgbClr val="0BB5DF"/>
                      </a:solidFill>
                      <a:prstDash val="solid"/>
                      <a:round/>
                      <a:headEnd type="none" w="med" len="med"/>
                      <a:tailEnd type="none" w="med" len="med"/>
                    </a:lnL>
                    <a:lnR w="12700" cmpd="sng">
                      <a:noFill/>
                    </a:lnR>
                    <a:lnT w="6350" cap="flat" cmpd="sng" algn="ctr">
                      <a:solidFill>
                        <a:srgbClr val="55C2BD"/>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7917676"/>
                  </a:ext>
                </a:extLst>
              </a:tr>
              <a:tr h="468000">
                <a:tc>
                  <a:txBody>
                    <a:bodyPr/>
                    <a:lstStyle/>
                    <a:p>
                      <a:pPr lvl="1"/>
                      <a:r>
                        <a:rPr lang="en-GB" sz="1600" b="1" i="0" kern="1200" err="1">
                          <a:solidFill>
                            <a:schemeClr val="bg1"/>
                          </a:solidFill>
                          <a:effectLst/>
                          <a:latin typeface="Arial" panose="020B0604020202020204" pitchFamily="34" charset="0"/>
                          <a:ea typeface="+mn-ea"/>
                          <a:cs typeface="Arial" panose="020B0604020202020204" pitchFamily="34" charset="0"/>
                        </a:rPr>
                        <a:t>ElasticNet</a:t>
                      </a:r>
                      <a:r>
                        <a:rPr lang="en-GB" sz="1600" b="1" i="0" kern="1200">
                          <a:solidFill>
                            <a:schemeClr val="bg1"/>
                          </a:solidFill>
                          <a:effectLst/>
                          <a:latin typeface="Arial" panose="020B0604020202020204" pitchFamily="34" charset="0"/>
                          <a:ea typeface="+mn-ea"/>
                          <a:cs typeface="Arial" panose="020B0604020202020204" pitchFamily="34" charset="0"/>
                        </a:rPr>
                        <a:t> with coefficient tuning</a:t>
                      </a:r>
                      <a:endParaRPr lang="ru-RU" sz="1600" b="1">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solidFill>
                        <a:srgbClr val="0BB5DF"/>
                      </a:solidFill>
                      <a:prstDash val="solid"/>
                      <a:round/>
                      <a:headEnd type="none" w="med" len="med"/>
                      <a:tailEnd type="none" w="med" len="med"/>
                    </a:lnR>
                    <a:lnT w="6350" cap="flat" cmpd="sng" algn="ctr">
                      <a:solidFill>
                        <a:srgbClr val="55C2BD"/>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Arial" panose="020B0604020202020204" pitchFamily="34" charset="0"/>
                          <a:cs typeface="Arial" panose="020B0604020202020204" pitchFamily="34" charset="0"/>
                        </a:rPr>
                        <a:t>0.16</a:t>
                      </a:r>
                      <a:endParaRPr lang="ru-RU">
                        <a:solidFill>
                          <a:schemeClr val="bg1"/>
                        </a:solidFill>
                        <a:latin typeface="Arial" panose="020B0604020202020204" pitchFamily="34" charset="0"/>
                        <a:cs typeface="Arial" panose="020B0604020202020204" pitchFamily="34" charset="0"/>
                      </a:endParaRPr>
                    </a:p>
                  </a:txBody>
                  <a:tcPr anchor="ctr">
                    <a:lnL w="28575" cap="flat" cmpd="sng" algn="ctr">
                      <a:solidFill>
                        <a:srgbClr val="0BB5DF"/>
                      </a:solidFill>
                      <a:prstDash val="solid"/>
                      <a:round/>
                      <a:headEnd type="none" w="med" len="med"/>
                      <a:tailEnd type="none" w="med" len="med"/>
                    </a:lnL>
                    <a:lnR w="12700" cmpd="sng">
                      <a:noFill/>
                    </a:lnR>
                    <a:lnT w="6350" cap="flat" cmpd="sng" algn="ctr">
                      <a:solidFill>
                        <a:srgbClr val="55C2BD"/>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951450"/>
                  </a:ext>
                </a:extLst>
              </a:tr>
              <a:tr h="468000">
                <a:tc>
                  <a:txBody>
                    <a:bodyPr/>
                    <a:lstStyle/>
                    <a:p>
                      <a:pPr lvl="1"/>
                      <a:r>
                        <a:rPr lang="en-GB" sz="1600" b="1" i="0" kern="1200">
                          <a:solidFill>
                            <a:schemeClr val="bg1"/>
                          </a:solidFill>
                          <a:effectLst/>
                          <a:latin typeface="Arial" panose="020B0604020202020204" pitchFamily="34" charset="0"/>
                          <a:ea typeface="+mn-ea"/>
                          <a:cs typeface="Arial" panose="020B0604020202020204" pitchFamily="34" charset="0"/>
                        </a:rPr>
                        <a:t>SGD with tuning</a:t>
                      </a:r>
                      <a:endParaRPr lang="ru-RU" sz="1600" b="1">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solidFill>
                        <a:srgbClr val="0BB5DF"/>
                      </a:solidFill>
                      <a:prstDash val="solid"/>
                      <a:round/>
                      <a:headEnd type="none" w="med" len="med"/>
                      <a:tailEnd type="none" w="med" len="med"/>
                    </a:lnR>
                    <a:lnT w="6350" cap="flat" cmpd="sng" algn="ctr">
                      <a:solidFill>
                        <a:srgbClr val="55C2BD"/>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Arial" panose="020B0604020202020204" pitchFamily="34" charset="0"/>
                          <a:cs typeface="Arial" panose="020B0604020202020204" pitchFamily="34" charset="0"/>
                        </a:rPr>
                        <a:t>0.08</a:t>
                      </a:r>
                      <a:endParaRPr lang="ru-RU">
                        <a:solidFill>
                          <a:schemeClr val="bg1"/>
                        </a:solidFill>
                        <a:latin typeface="Arial" panose="020B0604020202020204" pitchFamily="34" charset="0"/>
                        <a:cs typeface="Arial" panose="020B0604020202020204" pitchFamily="34" charset="0"/>
                      </a:endParaRPr>
                    </a:p>
                  </a:txBody>
                  <a:tcPr anchor="ctr">
                    <a:lnL w="28575" cap="flat" cmpd="sng" algn="ctr">
                      <a:solidFill>
                        <a:srgbClr val="0BB5DF"/>
                      </a:solidFill>
                      <a:prstDash val="solid"/>
                      <a:round/>
                      <a:headEnd type="none" w="med" len="med"/>
                      <a:tailEnd type="none" w="med" len="med"/>
                    </a:lnL>
                    <a:lnR w="12700" cmpd="sng">
                      <a:noFill/>
                    </a:lnR>
                    <a:lnT w="6350" cap="flat" cmpd="sng" algn="ctr">
                      <a:solidFill>
                        <a:srgbClr val="55C2BD"/>
                      </a:solidFill>
                      <a:prstDash val="solid"/>
                      <a:round/>
                      <a:headEnd type="none" w="med" len="med"/>
                      <a:tailEnd type="none" w="med" len="med"/>
                    </a:lnT>
                    <a:lnB w="6350" cap="flat" cmpd="sng" algn="ctr">
                      <a:solidFill>
                        <a:srgbClr val="55C2B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3783876"/>
                  </a:ext>
                </a:extLst>
              </a:tr>
              <a:tr h="468000">
                <a:tc>
                  <a:txBody>
                    <a:bodyPr/>
                    <a:lstStyle/>
                    <a:p>
                      <a:pPr lvl="1"/>
                      <a:r>
                        <a:rPr lang="en-US" sz="1600" b="1" i="0" kern="1200">
                          <a:solidFill>
                            <a:schemeClr val="bg1"/>
                          </a:solidFill>
                          <a:effectLst/>
                          <a:latin typeface="Arial" panose="020B0604020202020204" pitchFamily="34" charset="0"/>
                          <a:ea typeface="+mn-ea"/>
                          <a:cs typeface="Arial" panose="020B0604020202020204" pitchFamily="34" charset="0"/>
                        </a:rPr>
                        <a:t>Single-layer network with 100 hidden units</a:t>
                      </a:r>
                      <a:endParaRPr lang="ru-RU" sz="1600" b="1">
                        <a:solidFill>
                          <a:schemeClr val="bg1"/>
                        </a:solidFill>
                        <a:latin typeface="Arial" panose="020B0604020202020204" pitchFamily="34" charset="0"/>
                        <a:cs typeface="Arial" panose="020B0604020202020204" pitchFamily="34" charset="0"/>
                      </a:endParaRPr>
                    </a:p>
                  </a:txBody>
                  <a:tcPr anchor="ctr">
                    <a:lnL w="12700" cmpd="sng">
                      <a:noFill/>
                    </a:lnL>
                    <a:lnR w="28575" cap="flat" cmpd="sng" algn="ctr">
                      <a:solidFill>
                        <a:srgbClr val="0BB5DF"/>
                      </a:solidFill>
                      <a:prstDash val="solid"/>
                      <a:round/>
                      <a:headEnd type="none" w="med" len="med"/>
                      <a:tailEnd type="none" w="med" len="med"/>
                    </a:lnR>
                    <a:lnT w="6350" cap="flat" cmpd="sng" algn="ctr">
                      <a:solidFill>
                        <a:srgbClr val="55C2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solidFill>
                            <a:schemeClr val="bg1"/>
                          </a:solidFill>
                          <a:latin typeface="Arial" panose="020B0604020202020204" pitchFamily="34" charset="0"/>
                          <a:cs typeface="Arial" panose="020B0604020202020204" pitchFamily="34" charset="0"/>
                        </a:rPr>
                        <a:t>0.47</a:t>
                      </a:r>
                      <a:endParaRPr lang="ru-RU">
                        <a:solidFill>
                          <a:schemeClr val="bg1"/>
                        </a:solidFill>
                        <a:latin typeface="Arial" panose="020B0604020202020204" pitchFamily="34" charset="0"/>
                        <a:cs typeface="Arial" panose="020B0604020202020204" pitchFamily="34" charset="0"/>
                      </a:endParaRPr>
                    </a:p>
                  </a:txBody>
                  <a:tcPr anchor="ctr">
                    <a:lnL w="28575" cap="flat" cmpd="sng" algn="ctr">
                      <a:solidFill>
                        <a:srgbClr val="0BB5DF"/>
                      </a:solidFill>
                      <a:prstDash val="solid"/>
                      <a:round/>
                      <a:headEnd type="none" w="med" len="med"/>
                      <a:tailEnd type="none" w="med" len="med"/>
                    </a:lnL>
                    <a:lnR w="12700" cmpd="sng">
                      <a:noFill/>
                    </a:lnR>
                    <a:lnT w="6350" cap="flat" cmpd="sng" algn="ctr">
                      <a:solidFill>
                        <a:srgbClr val="55C2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0618870"/>
                  </a:ext>
                </a:extLst>
              </a:tr>
            </a:tbl>
          </a:graphicData>
        </a:graphic>
      </p:graphicFrame>
      <p:sp>
        <p:nvSpPr>
          <p:cNvPr id="46" name="TextBox 45">
            <a:extLst>
              <a:ext uri="{FF2B5EF4-FFF2-40B4-BE49-F238E27FC236}">
                <a16:creationId xmlns:a16="http://schemas.microsoft.com/office/drawing/2014/main" id="{555C9710-E648-4D64-B5A0-E494A5D703D0}"/>
              </a:ext>
            </a:extLst>
          </p:cNvPr>
          <p:cNvSpPr txBox="1"/>
          <p:nvPr/>
        </p:nvSpPr>
        <p:spPr>
          <a:xfrm>
            <a:off x="415242" y="1249753"/>
            <a:ext cx="6105644" cy="400110"/>
          </a:xfrm>
          <a:prstGeom prst="rect">
            <a:avLst/>
          </a:prstGeom>
          <a:noFill/>
        </p:spPr>
        <p:txBody>
          <a:bodyPr wrap="square">
            <a:spAutoFit/>
          </a:bodyPr>
          <a:lstStyle/>
          <a:p>
            <a:r>
              <a:rPr lang="en-US" sz="2000" b="1">
                <a:solidFill>
                  <a:srgbClr val="44BFC5"/>
                </a:solidFill>
                <a:latin typeface="Arial" panose="020B0604020202020204" pitchFamily="34" charset="0"/>
                <a:cs typeface="Arial" panose="020B0604020202020204" pitchFamily="34" charset="0"/>
              </a:rPr>
              <a:t>Goal: </a:t>
            </a:r>
            <a:r>
              <a:rPr lang="en-US" sz="2000" b="1" u="sng">
                <a:solidFill>
                  <a:schemeClr val="bg1"/>
                </a:solidFill>
                <a:latin typeface="Arial" panose="020B0604020202020204" pitchFamily="34" charset="0"/>
                <a:cs typeface="Arial" panose="020B0604020202020204" pitchFamily="34" charset="0"/>
              </a:rPr>
              <a:t>Revenue Prediction</a:t>
            </a:r>
            <a:endParaRPr lang="ru-RU" sz="2000" u="sng">
              <a:solidFill>
                <a:schemeClr val="bg1"/>
              </a:solidFill>
            </a:endParaRPr>
          </a:p>
        </p:txBody>
      </p:sp>
      <p:sp>
        <p:nvSpPr>
          <p:cNvPr id="4" name="Slide Number Placeholder 3">
            <a:extLst>
              <a:ext uri="{FF2B5EF4-FFF2-40B4-BE49-F238E27FC236}">
                <a16:creationId xmlns:a16="http://schemas.microsoft.com/office/drawing/2014/main" id="{42678325-70D5-43DA-A9DA-DD3723EB4320}"/>
              </a:ext>
            </a:extLst>
          </p:cNvPr>
          <p:cNvSpPr>
            <a:spLocks noGrp="1"/>
          </p:cNvSpPr>
          <p:nvPr>
            <p:ph type="sldNum" sz="quarter" idx="12"/>
          </p:nvPr>
        </p:nvSpPr>
        <p:spPr>
          <a:xfrm>
            <a:off x="9448800" y="6490515"/>
            <a:ext cx="2743200" cy="365125"/>
          </a:xfrm>
        </p:spPr>
        <p:txBody>
          <a:bodyPr/>
          <a:lstStyle/>
          <a:p>
            <a:fld id="{7EB848B3-5A9D-49F2-96F2-3595919467AB}" type="slidenum">
              <a:rPr lang="ru-RU" smtClean="0"/>
              <a:t>7</a:t>
            </a:fld>
            <a:endParaRPr lang="ru-RU"/>
          </a:p>
        </p:txBody>
      </p:sp>
      <p:sp>
        <p:nvSpPr>
          <p:cNvPr id="7" name="TextBox 6">
            <a:extLst>
              <a:ext uri="{FF2B5EF4-FFF2-40B4-BE49-F238E27FC236}">
                <a16:creationId xmlns:a16="http://schemas.microsoft.com/office/drawing/2014/main" id="{BAA9BEF4-37EA-496C-831B-ABFA1A541F2D}"/>
              </a:ext>
            </a:extLst>
          </p:cNvPr>
          <p:cNvSpPr txBox="1"/>
          <p:nvPr/>
        </p:nvSpPr>
        <p:spPr>
          <a:xfrm>
            <a:off x="-18861" y="6620293"/>
            <a:ext cx="6847840" cy="246221"/>
          </a:xfrm>
          <a:prstGeom prst="rect">
            <a:avLst/>
          </a:prstGeom>
          <a:noFill/>
        </p:spPr>
        <p:txBody>
          <a:bodyPr wrap="square" rtlCol="0">
            <a:spAutoFit/>
          </a:bodyPr>
          <a:lstStyle/>
          <a:p>
            <a:r>
              <a:rPr lang="en-GB" sz="1000" b="1">
                <a:solidFill>
                  <a:srgbClr val="E4F4EA"/>
                </a:solidFill>
              </a:rPr>
              <a:t>Source:</a:t>
            </a:r>
            <a:r>
              <a:rPr lang="en-GB" sz="1000">
                <a:solidFill>
                  <a:srgbClr val="E4F4EA"/>
                </a:solidFill>
              </a:rPr>
              <a:t> https://www.kaggle.com/code/makinpancakes/movies-analysis</a:t>
            </a:r>
            <a:endParaRPr lang="ru-RU" sz="1000">
              <a:solidFill>
                <a:srgbClr val="E4F4EA"/>
              </a:solidFill>
            </a:endParaRPr>
          </a:p>
        </p:txBody>
      </p:sp>
    </p:spTree>
    <p:extLst>
      <p:ext uri="{BB962C8B-B14F-4D97-AF65-F5344CB8AC3E}">
        <p14:creationId xmlns:p14="http://schemas.microsoft.com/office/powerpoint/2010/main" val="286945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A3428E0-00D7-4EC7-BF98-ABD9C03E9971}"/>
              </a:ext>
            </a:extLst>
          </p:cNvPr>
          <p:cNvSpPr txBox="1"/>
          <p:nvPr/>
        </p:nvSpPr>
        <p:spPr>
          <a:xfrm>
            <a:off x="642778" y="1104001"/>
            <a:ext cx="3393440" cy="5309146"/>
          </a:xfrm>
          <a:prstGeom prst="rect">
            <a:avLst/>
          </a:prstGeom>
          <a:noFill/>
        </p:spPr>
        <p:txBody>
          <a:bodyPr wrap="square" rtlCol="0">
            <a:spAutoFit/>
          </a:bodyPr>
          <a:lstStyle/>
          <a:p>
            <a:pPr>
              <a:spcAft>
                <a:spcPts val="600"/>
              </a:spcAft>
            </a:pPr>
            <a:r>
              <a:rPr lang="en-US" b="1">
                <a:solidFill>
                  <a:srgbClr val="D3F8FD"/>
                </a:solidFill>
              </a:rPr>
              <a:t>Dropping the columns:</a:t>
            </a:r>
          </a:p>
          <a:p>
            <a:pPr marL="360000" indent="-144000">
              <a:buFont typeface="Arial" panose="020B0604020202020204" pitchFamily="34" charset="0"/>
              <a:buChar char="•"/>
            </a:pPr>
            <a:r>
              <a:rPr lang="en-US">
                <a:solidFill>
                  <a:schemeClr val="bg1"/>
                </a:solidFill>
              </a:rPr>
              <a:t>'</a:t>
            </a:r>
            <a:r>
              <a:rPr lang="en-US" err="1">
                <a:solidFill>
                  <a:schemeClr val="bg1"/>
                </a:solidFill>
              </a:rPr>
              <a:t>backdrop_path</a:t>
            </a:r>
            <a:r>
              <a:rPr lang="en-US">
                <a:solidFill>
                  <a:schemeClr val="bg1"/>
                </a:solidFill>
              </a:rPr>
              <a:t>’</a:t>
            </a:r>
          </a:p>
          <a:p>
            <a:pPr marL="360000" indent="-144000">
              <a:buFont typeface="Arial" panose="020B0604020202020204" pitchFamily="34" charset="0"/>
              <a:buChar char="•"/>
            </a:pPr>
            <a:r>
              <a:rPr lang="en-US">
                <a:solidFill>
                  <a:schemeClr val="bg1"/>
                </a:solidFill>
              </a:rPr>
              <a:t>'homepage’</a:t>
            </a:r>
          </a:p>
          <a:p>
            <a:pPr marL="360000" indent="-144000">
              <a:buFont typeface="Arial" panose="020B0604020202020204" pitchFamily="34" charset="0"/>
              <a:buChar char="•"/>
            </a:pPr>
            <a:r>
              <a:rPr lang="en-US">
                <a:solidFill>
                  <a:schemeClr val="bg1"/>
                </a:solidFill>
              </a:rPr>
              <a:t>'</a:t>
            </a:r>
            <a:r>
              <a:rPr lang="en-US" err="1">
                <a:solidFill>
                  <a:schemeClr val="bg1"/>
                </a:solidFill>
              </a:rPr>
              <a:t>imdb_id</a:t>
            </a:r>
            <a:r>
              <a:rPr lang="en-US">
                <a:solidFill>
                  <a:schemeClr val="bg1"/>
                </a:solidFill>
              </a:rPr>
              <a:t>’</a:t>
            </a:r>
          </a:p>
          <a:p>
            <a:pPr marL="360000" indent="-144000">
              <a:buFont typeface="Arial" panose="020B0604020202020204" pitchFamily="34" charset="0"/>
              <a:buChar char="•"/>
            </a:pPr>
            <a:r>
              <a:rPr lang="en-US">
                <a:solidFill>
                  <a:schemeClr val="bg1"/>
                </a:solidFill>
              </a:rPr>
              <a:t>'</a:t>
            </a:r>
            <a:r>
              <a:rPr lang="en-US" err="1">
                <a:solidFill>
                  <a:schemeClr val="bg1"/>
                </a:solidFill>
              </a:rPr>
              <a:t>original_title</a:t>
            </a:r>
            <a:r>
              <a:rPr lang="en-US">
                <a:solidFill>
                  <a:schemeClr val="bg1"/>
                </a:solidFill>
              </a:rPr>
              <a:t>’</a:t>
            </a:r>
          </a:p>
          <a:p>
            <a:pPr marL="360000" indent="-144000">
              <a:buFont typeface="Arial" panose="020B0604020202020204" pitchFamily="34" charset="0"/>
              <a:buChar char="•"/>
            </a:pPr>
            <a:r>
              <a:rPr lang="en-US">
                <a:solidFill>
                  <a:schemeClr val="bg1"/>
                </a:solidFill>
              </a:rPr>
              <a:t>'</a:t>
            </a:r>
            <a:r>
              <a:rPr lang="en-US" err="1">
                <a:solidFill>
                  <a:schemeClr val="bg1"/>
                </a:solidFill>
              </a:rPr>
              <a:t>poster_path</a:t>
            </a:r>
            <a:r>
              <a:rPr lang="en-US">
                <a:solidFill>
                  <a:schemeClr val="bg1"/>
                </a:solidFill>
              </a:rPr>
              <a:t>’</a:t>
            </a:r>
          </a:p>
          <a:p>
            <a:pPr marL="360000" indent="-144000">
              <a:buFont typeface="Arial" panose="020B0604020202020204" pitchFamily="34" charset="0"/>
              <a:buChar char="•"/>
            </a:pPr>
            <a:r>
              <a:rPr lang="en-US">
                <a:solidFill>
                  <a:schemeClr val="bg1"/>
                </a:solidFill>
              </a:rPr>
              <a:t>'tagline’</a:t>
            </a:r>
          </a:p>
          <a:p>
            <a:endParaRPr lang="en-US">
              <a:solidFill>
                <a:schemeClr val="bg1"/>
              </a:solidFill>
            </a:endParaRPr>
          </a:p>
          <a:p>
            <a:pPr>
              <a:spcAft>
                <a:spcPts val="600"/>
              </a:spcAft>
            </a:pPr>
            <a:r>
              <a:rPr lang="en-US" b="1">
                <a:solidFill>
                  <a:srgbClr val="D3F8FD"/>
                </a:solidFill>
              </a:rPr>
              <a:t>Vote average:</a:t>
            </a:r>
          </a:p>
          <a:p>
            <a:pPr marL="360000" indent="-144000">
              <a:buFont typeface="Arial" panose="020B0604020202020204" pitchFamily="34" charset="0"/>
              <a:buChar char="•"/>
            </a:pPr>
            <a:r>
              <a:rPr lang="en-US">
                <a:solidFill>
                  <a:schemeClr val="bg1"/>
                </a:solidFill>
              </a:rPr>
              <a:t>Converting into integer values</a:t>
            </a:r>
          </a:p>
          <a:p>
            <a:endParaRPr lang="en-US">
              <a:solidFill>
                <a:schemeClr val="bg1"/>
              </a:solidFill>
            </a:endParaRPr>
          </a:p>
          <a:p>
            <a:pPr>
              <a:spcAft>
                <a:spcPts val="600"/>
              </a:spcAft>
            </a:pPr>
            <a:r>
              <a:rPr lang="en-US" b="1">
                <a:solidFill>
                  <a:srgbClr val="D3F8FD"/>
                </a:solidFill>
              </a:rPr>
              <a:t>Release date:</a:t>
            </a:r>
          </a:p>
          <a:p>
            <a:pPr marL="360000" indent="-144000">
              <a:buFont typeface="Arial" panose="020B0604020202020204" pitchFamily="34" charset="0"/>
              <a:buChar char="•"/>
            </a:pPr>
            <a:r>
              <a:rPr lang="en-US">
                <a:solidFill>
                  <a:schemeClr val="bg1"/>
                </a:solidFill>
              </a:rPr>
              <a:t>Creating new features:</a:t>
            </a:r>
          </a:p>
          <a:p>
            <a:pPr marL="612000" lvl="2" indent="-144000">
              <a:buFont typeface="Arial" panose="020B0604020202020204" pitchFamily="34" charset="0"/>
              <a:buChar char="•"/>
            </a:pPr>
            <a:r>
              <a:rPr lang="en-US">
                <a:solidFill>
                  <a:schemeClr val="bg1"/>
                </a:solidFill>
              </a:rPr>
              <a:t>Year</a:t>
            </a:r>
          </a:p>
          <a:p>
            <a:pPr marL="612000" lvl="2" indent="-144000">
              <a:buFont typeface="Arial" panose="020B0604020202020204" pitchFamily="34" charset="0"/>
              <a:buChar char="•"/>
            </a:pPr>
            <a:r>
              <a:rPr lang="en-US">
                <a:solidFill>
                  <a:schemeClr val="bg1"/>
                </a:solidFill>
              </a:rPr>
              <a:t>Month</a:t>
            </a:r>
          </a:p>
          <a:p>
            <a:pPr marL="612000" lvl="2" indent="-144000">
              <a:buFont typeface="Arial" panose="020B0604020202020204" pitchFamily="34" charset="0"/>
              <a:buChar char="•"/>
            </a:pPr>
            <a:r>
              <a:rPr lang="en-US">
                <a:solidFill>
                  <a:schemeClr val="bg1"/>
                </a:solidFill>
              </a:rPr>
              <a:t>Day </a:t>
            </a:r>
          </a:p>
          <a:p>
            <a:pPr marL="612000" lvl="2" indent="-144000">
              <a:buFont typeface="Arial" panose="020B0604020202020204" pitchFamily="34" charset="0"/>
              <a:buChar char="•"/>
            </a:pPr>
            <a:r>
              <a:rPr lang="en-US">
                <a:solidFill>
                  <a:schemeClr val="bg1"/>
                </a:solidFill>
              </a:rPr>
              <a:t>Quarter</a:t>
            </a:r>
          </a:p>
          <a:p>
            <a:pPr marL="360000" indent="-144000">
              <a:buFont typeface="Arial" panose="020B0604020202020204" pitchFamily="34" charset="0"/>
              <a:buChar char="•"/>
            </a:pPr>
            <a:r>
              <a:rPr lang="en-US">
                <a:solidFill>
                  <a:schemeClr val="bg1"/>
                </a:solidFill>
              </a:rPr>
              <a:t>Dropping ‘</a:t>
            </a:r>
            <a:r>
              <a:rPr lang="en-US" err="1">
                <a:solidFill>
                  <a:schemeClr val="bg1"/>
                </a:solidFill>
              </a:rPr>
              <a:t>release_date</a:t>
            </a:r>
            <a:r>
              <a:rPr lang="en-US">
                <a:solidFill>
                  <a:schemeClr val="bg1"/>
                </a:solidFill>
              </a:rPr>
              <a:t>’</a:t>
            </a:r>
          </a:p>
        </p:txBody>
      </p:sp>
      <p:sp>
        <p:nvSpPr>
          <p:cNvPr id="13" name="TextBox 12">
            <a:extLst>
              <a:ext uri="{FF2B5EF4-FFF2-40B4-BE49-F238E27FC236}">
                <a16:creationId xmlns:a16="http://schemas.microsoft.com/office/drawing/2014/main" id="{C528AB7B-9731-44F7-B77D-0DA6D3DF39BD}"/>
              </a:ext>
            </a:extLst>
          </p:cNvPr>
          <p:cNvSpPr txBox="1"/>
          <p:nvPr/>
        </p:nvSpPr>
        <p:spPr>
          <a:xfrm>
            <a:off x="8951214" y="1104001"/>
            <a:ext cx="3393440" cy="5109091"/>
          </a:xfrm>
          <a:prstGeom prst="rect">
            <a:avLst/>
          </a:prstGeom>
          <a:noFill/>
        </p:spPr>
        <p:txBody>
          <a:bodyPr wrap="square" rtlCol="0">
            <a:spAutoFit/>
          </a:bodyPr>
          <a:lstStyle/>
          <a:p>
            <a:pPr>
              <a:spcAft>
                <a:spcPts val="600"/>
              </a:spcAft>
            </a:pPr>
            <a:r>
              <a:rPr lang="en-US" b="1">
                <a:solidFill>
                  <a:srgbClr val="D3F8FD"/>
                </a:solidFill>
              </a:rPr>
              <a:t>Status:</a:t>
            </a:r>
          </a:p>
          <a:p>
            <a:pPr marL="360000" indent="-144000">
              <a:buFont typeface="Arial" panose="020B0604020202020204" pitchFamily="34" charset="0"/>
              <a:buChar char="•"/>
            </a:pPr>
            <a:r>
              <a:rPr lang="en-US">
                <a:solidFill>
                  <a:schemeClr val="bg1"/>
                </a:solidFill>
              </a:rPr>
              <a:t>1 – Released</a:t>
            </a:r>
          </a:p>
          <a:p>
            <a:pPr marL="360000" indent="-144000">
              <a:buFont typeface="Arial" panose="020B0604020202020204" pitchFamily="34" charset="0"/>
              <a:buChar char="•"/>
            </a:pPr>
            <a:r>
              <a:rPr lang="en-US">
                <a:solidFill>
                  <a:schemeClr val="bg1"/>
                </a:solidFill>
              </a:rPr>
              <a:t>0 – Otherwise </a:t>
            </a:r>
          </a:p>
          <a:p>
            <a:endParaRPr lang="en-US">
              <a:solidFill>
                <a:schemeClr val="bg1"/>
              </a:solidFill>
            </a:endParaRPr>
          </a:p>
          <a:p>
            <a:pPr>
              <a:spcAft>
                <a:spcPts val="600"/>
              </a:spcAft>
            </a:pPr>
            <a:r>
              <a:rPr lang="en-US" b="1">
                <a:solidFill>
                  <a:srgbClr val="D3F8FD"/>
                </a:solidFill>
              </a:rPr>
              <a:t>Revenue:</a:t>
            </a:r>
          </a:p>
          <a:p>
            <a:pPr marL="360000" indent="-144000">
              <a:buFont typeface="Arial" panose="020B0604020202020204" pitchFamily="34" charset="0"/>
              <a:buChar char="•"/>
            </a:pPr>
            <a:r>
              <a:rPr lang="en-US">
                <a:solidFill>
                  <a:schemeClr val="bg1"/>
                </a:solidFill>
              </a:rPr>
              <a:t>1 – Has revenue data</a:t>
            </a:r>
          </a:p>
          <a:p>
            <a:pPr marL="360000" indent="-144000">
              <a:buFont typeface="Arial" panose="020B0604020202020204" pitchFamily="34" charset="0"/>
              <a:buChar char="•"/>
            </a:pPr>
            <a:r>
              <a:rPr lang="en-US">
                <a:solidFill>
                  <a:schemeClr val="bg1"/>
                </a:solidFill>
              </a:rPr>
              <a:t>2 – Otherwise </a:t>
            </a:r>
          </a:p>
          <a:p>
            <a:endParaRPr lang="en-US">
              <a:solidFill>
                <a:schemeClr val="bg1"/>
              </a:solidFill>
            </a:endParaRPr>
          </a:p>
          <a:p>
            <a:pPr>
              <a:spcAft>
                <a:spcPts val="600"/>
              </a:spcAft>
            </a:pPr>
            <a:r>
              <a:rPr lang="en-US" b="1">
                <a:solidFill>
                  <a:srgbClr val="D3F8FD"/>
                </a:solidFill>
              </a:rPr>
              <a:t>Adult:</a:t>
            </a:r>
          </a:p>
          <a:p>
            <a:pPr marL="360000" indent="-144000">
              <a:buFont typeface="Arial" panose="020B0604020202020204" pitchFamily="34" charset="0"/>
              <a:buChar char="•"/>
            </a:pPr>
            <a:r>
              <a:rPr lang="en-US">
                <a:solidFill>
                  <a:schemeClr val="bg1"/>
                </a:solidFill>
              </a:rPr>
              <a:t>1 – 18+ movies</a:t>
            </a:r>
          </a:p>
          <a:p>
            <a:pPr marL="360000" indent="-144000">
              <a:buFont typeface="Arial" panose="020B0604020202020204" pitchFamily="34" charset="0"/>
              <a:buChar char="•"/>
            </a:pPr>
            <a:r>
              <a:rPr lang="en-US">
                <a:solidFill>
                  <a:schemeClr val="bg1"/>
                </a:solidFill>
              </a:rPr>
              <a:t>0 – Otherwise</a:t>
            </a:r>
          </a:p>
          <a:p>
            <a:pPr marL="285750" indent="-285750">
              <a:buFont typeface="Arial" panose="020B0604020202020204" pitchFamily="34" charset="0"/>
              <a:buChar char="•"/>
            </a:pPr>
            <a:endParaRPr lang="en-US">
              <a:solidFill>
                <a:schemeClr val="bg1"/>
              </a:solidFill>
            </a:endParaRPr>
          </a:p>
          <a:p>
            <a:pPr>
              <a:spcAft>
                <a:spcPts val="600"/>
              </a:spcAft>
            </a:pPr>
            <a:r>
              <a:rPr lang="en-US" b="1">
                <a:solidFill>
                  <a:srgbClr val="D3F8FD"/>
                </a:solidFill>
              </a:rPr>
              <a:t>Budget:</a:t>
            </a:r>
          </a:p>
          <a:p>
            <a:pPr marL="360000" indent="-144000">
              <a:buFont typeface="Arial" panose="020B0604020202020204" pitchFamily="34" charset="0"/>
              <a:buChar char="•"/>
            </a:pPr>
            <a:r>
              <a:rPr lang="en-US">
                <a:solidFill>
                  <a:schemeClr val="bg1"/>
                </a:solidFill>
              </a:rPr>
              <a:t>1 – Has budget data</a:t>
            </a:r>
          </a:p>
          <a:p>
            <a:pPr marL="360000" indent="-144000">
              <a:buFont typeface="Arial" panose="020B0604020202020204" pitchFamily="34" charset="0"/>
              <a:buChar char="•"/>
            </a:pPr>
            <a:r>
              <a:rPr lang="en-US">
                <a:solidFill>
                  <a:schemeClr val="bg1"/>
                </a:solidFill>
              </a:rPr>
              <a:t>2 – Otherwise </a:t>
            </a:r>
          </a:p>
          <a:p>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15" name="TextBox 14">
            <a:extLst>
              <a:ext uri="{FF2B5EF4-FFF2-40B4-BE49-F238E27FC236}">
                <a16:creationId xmlns:a16="http://schemas.microsoft.com/office/drawing/2014/main" id="{10349DEA-473B-4A4E-93C1-26AA7FE0BAD1}"/>
              </a:ext>
            </a:extLst>
          </p:cNvPr>
          <p:cNvSpPr txBox="1"/>
          <p:nvPr/>
        </p:nvSpPr>
        <p:spPr>
          <a:xfrm>
            <a:off x="4868194" y="1091994"/>
            <a:ext cx="3249471" cy="5663089"/>
          </a:xfrm>
          <a:prstGeom prst="rect">
            <a:avLst/>
          </a:prstGeom>
          <a:noFill/>
        </p:spPr>
        <p:txBody>
          <a:bodyPr wrap="square">
            <a:spAutoFit/>
          </a:bodyPr>
          <a:lstStyle/>
          <a:p>
            <a:pPr>
              <a:spcAft>
                <a:spcPts val="600"/>
              </a:spcAft>
            </a:pPr>
            <a:r>
              <a:rPr lang="en-US" b="1">
                <a:solidFill>
                  <a:srgbClr val="D3F8FD"/>
                </a:solidFill>
              </a:rPr>
              <a:t>Original language:</a:t>
            </a:r>
          </a:p>
          <a:p>
            <a:pPr marL="360000" indent="-144000">
              <a:buFont typeface="Arial" panose="020B0604020202020204" pitchFamily="34" charset="0"/>
              <a:buChar char="•"/>
            </a:pPr>
            <a:r>
              <a:rPr lang="en-US">
                <a:solidFill>
                  <a:schemeClr val="bg1"/>
                </a:solidFill>
              </a:rPr>
              <a:t>‘</a:t>
            </a:r>
            <a:r>
              <a:rPr lang="en-US" err="1">
                <a:solidFill>
                  <a:schemeClr val="bg1"/>
                </a:solidFill>
              </a:rPr>
              <a:t>en</a:t>
            </a:r>
            <a:r>
              <a:rPr lang="en-US">
                <a:solidFill>
                  <a:schemeClr val="bg1"/>
                </a:solidFill>
              </a:rPr>
              <a:t>’ - English</a:t>
            </a:r>
          </a:p>
          <a:p>
            <a:pPr marL="360000" indent="-144000">
              <a:buFont typeface="Arial" panose="020B0604020202020204" pitchFamily="34" charset="0"/>
              <a:buChar char="•"/>
            </a:pPr>
            <a:r>
              <a:rPr lang="en-US">
                <a:solidFill>
                  <a:schemeClr val="bg1"/>
                </a:solidFill>
              </a:rPr>
              <a:t>‘</a:t>
            </a:r>
            <a:r>
              <a:rPr lang="en-US" err="1">
                <a:solidFill>
                  <a:schemeClr val="bg1"/>
                </a:solidFill>
              </a:rPr>
              <a:t>fr</a:t>
            </a:r>
            <a:r>
              <a:rPr lang="en-US">
                <a:solidFill>
                  <a:schemeClr val="bg1"/>
                </a:solidFill>
              </a:rPr>
              <a:t>’ - French</a:t>
            </a:r>
          </a:p>
          <a:p>
            <a:pPr marL="360000" indent="-144000">
              <a:buFont typeface="Arial" panose="020B0604020202020204" pitchFamily="34" charset="0"/>
              <a:buChar char="•"/>
            </a:pPr>
            <a:r>
              <a:rPr lang="en-US">
                <a:solidFill>
                  <a:schemeClr val="bg1"/>
                </a:solidFill>
              </a:rPr>
              <a:t>‘es’ - Spanish</a:t>
            </a:r>
          </a:p>
          <a:p>
            <a:pPr marL="360000" indent="-144000">
              <a:buFont typeface="Arial" panose="020B0604020202020204" pitchFamily="34" charset="0"/>
              <a:buChar char="•"/>
            </a:pPr>
            <a:r>
              <a:rPr lang="en-US">
                <a:solidFill>
                  <a:schemeClr val="bg1"/>
                </a:solidFill>
              </a:rPr>
              <a:t>‘de’ – German</a:t>
            </a:r>
          </a:p>
          <a:p>
            <a:pPr marL="360000" indent="-144000">
              <a:buFont typeface="Arial" panose="020B0604020202020204" pitchFamily="34" charset="0"/>
              <a:buChar char="•"/>
            </a:pPr>
            <a:r>
              <a:rPr lang="en-US">
                <a:solidFill>
                  <a:schemeClr val="bg1"/>
                </a:solidFill>
              </a:rPr>
              <a:t>‘ja’ – Japanese </a:t>
            </a:r>
          </a:p>
          <a:p>
            <a:pPr marL="360000" indent="-144000">
              <a:buFont typeface="Arial" panose="020B0604020202020204" pitchFamily="34" charset="0"/>
              <a:buChar char="•"/>
            </a:pPr>
            <a:r>
              <a:rPr lang="en-US">
                <a:solidFill>
                  <a:schemeClr val="bg1"/>
                </a:solidFill>
              </a:rPr>
              <a:t>‘it’ - Italian</a:t>
            </a:r>
          </a:p>
          <a:p>
            <a:pPr marL="360000" indent="-144000">
              <a:buFont typeface="Arial" panose="020B0604020202020204" pitchFamily="34" charset="0"/>
              <a:buChar char="•"/>
            </a:pPr>
            <a:r>
              <a:rPr lang="en-US">
                <a:solidFill>
                  <a:schemeClr val="bg1"/>
                </a:solidFill>
              </a:rPr>
              <a:t>‘</a:t>
            </a:r>
            <a:r>
              <a:rPr lang="en-US" err="1">
                <a:solidFill>
                  <a:schemeClr val="bg1"/>
                </a:solidFill>
              </a:rPr>
              <a:t>ot</a:t>
            </a:r>
            <a:r>
              <a:rPr lang="en-US">
                <a:solidFill>
                  <a:schemeClr val="bg1"/>
                </a:solidFill>
              </a:rPr>
              <a:t>’ – Other</a:t>
            </a:r>
          </a:p>
          <a:p>
            <a:pPr marL="285750" indent="-285750">
              <a:buFont typeface="Arial" panose="020B0604020202020204" pitchFamily="34" charset="0"/>
              <a:buChar char="•"/>
            </a:pPr>
            <a:endParaRPr lang="en-US">
              <a:solidFill>
                <a:schemeClr val="bg1"/>
              </a:solidFill>
            </a:endParaRPr>
          </a:p>
          <a:p>
            <a:pPr>
              <a:spcAft>
                <a:spcPts val="600"/>
              </a:spcAft>
            </a:pPr>
            <a:r>
              <a:rPr lang="en-US" b="1">
                <a:solidFill>
                  <a:srgbClr val="D3F8FD"/>
                </a:solidFill>
              </a:rPr>
              <a:t>Popularity</a:t>
            </a:r>
          </a:p>
          <a:p>
            <a:pPr marL="360000" indent="-144000">
              <a:buFont typeface="Arial" panose="020B0604020202020204" pitchFamily="34" charset="0"/>
              <a:buChar char="•"/>
            </a:pPr>
            <a:r>
              <a:rPr lang="en-US">
                <a:solidFill>
                  <a:schemeClr val="bg1"/>
                </a:solidFill>
              </a:rPr>
              <a:t>Dropping missing values</a:t>
            </a:r>
          </a:p>
          <a:p>
            <a:pPr marL="285750" indent="-285750">
              <a:buFont typeface="Arial" panose="020B0604020202020204" pitchFamily="34" charset="0"/>
              <a:buChar char="•"/>
            </a:pPr>
            <a:endParaRPr lang="en-US">
              <a:solidFill>
                <a:schemeClr val="bg1"/>
              </a:solidFill>
            </a:endParaRPr>
          </a:p>
          <a:p>
            <a:pPr>
              <a:spcAft>
                <a:spcPts val="600"/>
              </a:spcAft>
            </a:pPr>
            <a:r>
              <a:rPr lang="en-US" b="1">
                <a:solidFill>
                  <a:srgbClr val="D3F8FD"/>
                </a:solidFill>
              </a:rPr>
              <a:t>Genres:</a:t>
            </a:r>
          </a:p>
          <a:p>
            <a:pPr marL="360000" indent="-144000">
              <a:buFont typeface="Arial" panose="020B0604020202020204" pitchFamily="34" charset="0"/>
              <a:buChar char="•"/>
            </a:pPr>
            <a:r>
              <a:rPr lang="en-US">
                <a:solidFill>
                  <a:schemeClr val="bg1"/>
                </a:solidFill>
              </a:rPr>
              <a:t>Filling missing values with ‘no genre’</a:t>
            </a:r>
            <a:endParaRPr lang="ru-RU">
              <a:solidFill>
                <a:schemeClr val="bg1"/>
              </a:solidFill>
            </a:endParaRPr>
          </a:p>
          <a:p>
            <a:endParaRPr lang="en-US">
              <a:solidFill>
                <a:schemeClr val="bg1"/>
              </a:solidFill>
            </a:endParaRPr>
          </a:p>
          <a:p>
            <a:pPr>
              <a:spcAft>
                <a:spcPts val="600"/>
              </a:spcAft>
            </a:pPr>
            <a:r>
              <a:rPr lang="en-US" b="1">
                <a:solidFill>
                  <a:srgbClr val="D3F8FD"/>
                </a:solidFill>
              </a:rPr>
              <a:t>Runtime:</a:t>
            </a:r>
          </a:p>
          <a:p>
            <a:pPr marL="360000" indent="-144000">
              <a:buFont typeface="Arial" panose="020B0604020202020204" pitchFamily="34" charset="0"/>
              <a:buChar char="•"/>
            </a:pPr>
            <a:r>
              <a:rPr lang="en-US">
                <a:solidFill>
                  <a:schemeClr val="bg1"/>
                </a:solidFill>
              </a:rPr>
              <a:t>Filling missing data with median runtime</a:t>
            </a:r>
          </a:p>
        </p:txBody>
      </p:sp>
      <p:grpSp>
        <p:nvGrpSpPr>
          <p:cNvPr id="27" name="Group 26">
            <a:extLst>
              <a:ext uri="{FF2B5EF4-FFF2-40B4-BE49-F238E27FC236}">
                <a16:creationId xmlns:a16="http://schemas.microsoft.com/office/drawing/2014/main" id="{2FCC1279-DABC-4E00-8856-2395C76FA4A8}"/>
              </a:ext>
            </a:extLst>
          </p:cNvPr>
          <p:cNvGrpSpPr/>
          <p:nvPr/>
        </p:nvGrpSpPr>
        <p:grpSpPr>
          <a:xfrm>
            <a:off x="631348" y="1164961"/>
            <a:ext cx="2422930" cy="287159"/>
            <a:chOff x="156440" y="1164961"/>
            <a:chExt cx="2422930" cy="287159"/>
          </a:xfrm>
        </p:grpSpPr>
        <p:cxnSp>
          <p:nvCxnSpPr>
            <p:cNvPr id="24" name="Straight Connector 23">
              <a:extLst>
                <a:ext uri="{FF2B5EF4-FFF2-40B4-BE49-F238E27FC236}">
                  <a16:creationId xmlns:a16="http://schemas.microsoft.com/office/drawing/2014/main" id="{DF4CAAD0-E985-4458-B6FD-C28971036FAF}"/>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854460-F14C-4A1A-A153-19493B1EF916}"/>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F900453-FADD-4A37-B67A-A2F08600DE1F}"/>
              </a:ext>
            </a:extLst>
          </p:cNvPr>
          <p:cNvGrpSpPr/>
          <p:nvPr/>
        </p:nvGrpSpPr>
        <p:grpSpPr>
          <a:xfrm>
            <a:off x="631348" y="3429000"/>
            <a:ext cx="2422930" cy="287159"/>
            <a:chOff x="156440" y="1164961"/>
            <a:chExt cx="2422930" cy="287159"/>
          </a:xfrm>
        </p:grpSpPr>
        <p:cxnSp>
          <p:nvCxnSpPr>
            <p:cNvPr id="29" name="Straight Connector 28">
              <a:extLst>
                <a:ext uri="{FF2B5EF4-FFF2-40B4-BE49-F238E27FC236}">
                  <a16:creationId xmlns:a16="http://schemas.microsoft.com/office/drawing/2014/main" id="{03FB0A9C-5A7C-4753-8B7B-F216153931E6}"/>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BB7DE-C455-4CDE-AE26-F4BF49EDEEF8}"/>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7774C05-1611-499D-9A2B-C2F3D3320D74}"/>
              </a:ext>
            </a:extLst>
          </p:cNvPr>
          <p:cNvGrpSpPr/>
          <p:nvPr/>
        </p:nvGrpSpPr>
        <p:grpSpPr>
          <a:xfrm>
            <a:off x="631348" y="4324912"/>
            <a:ext cx="2422930" cy="287159"/>
            <a:chOff x="156440" y="1164961"/>
            <a:chExt cx="2422930" cy="287159"/>
          </a:xfrm>
        </p:grpSpPr>
        <p:cxnSp>
          <p:nvCxnSpPr>
            <p:cNvPr id="32" name="Straight Connector 31">
              <a:extLst>
                <a:ext uri="{FF2B5EF4-FFF2-40B4-BE49-F238E27FC236}">
                  <a16:creationId xmlns:a16="http://schemas.microsoft.com/office/drawing/2014/main" id="{0827B5E5-CBB4-47F5-B48A-63ACDD908A32}"/>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C3CA6D3-D80E-4D43-8E03-2C156880B824}"/>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52F61BD-328A-4309-86FE-DC5031F2E37A}"/>
              </a:ext>
            </a:extLst>
          </p:cNvPr>
          <p:cNvGrpSpPr/>
          <p:nvPr/>
        </p:nvGrpSpPr>
        <p:grpSpPr>
          <a:xfrm>
            <a:off x="4868194" y="1152954"/>
            <a:ext cx="2422930" cy="287159"/>
            <a:chOff x="156440" y="1164961"/>
            <a:chExt cx="2422930" cy="287159"/>
          </a:xfrm>
        </p:grpSpPr>
        <p:cxnSp>
          <p:nvCxnSpPr>
            <p:cNvPr id="35" name="Straight Connector 34">
              <a:extLst>
                <a:ext uri="{FF2B5EF4-FFF2-40B4-BE49-F238E27FC236}">
                  <a16:creationId xmlns:a16="http://schemas.microsoft.com/office/drawing/2014/main" id="{B4F62C60-2B30-433A-9E18-842E0FD2614B}"/>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6E125D-D775-4542-9421-54E8646733B1}"/>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3F5D9C3-689D-4BAA-A96E-61F9445C7FC0}"/>
              </a:ext>
            </a:extLst>
          </p:cNvPr>
          <p:cNvGrpSpPr/>
          <p:nvPr/>
        </p:nvGrpSpPr>
        <p:grpSpPr>
          <a:xfrm>
            <a:off x="4879624" y="3697838"/>
            <a:ext cx="2422930" cy="287159"/>
            <a:chOff x="156440" y="1164961"/>
            <a:chExt cx="2422930" cy="287159"/>
          </a:xfrm>
        </p:grpSpPr>
        <p:cxnSp>
          <p:nvCxnSpPr>
            <p:cNvPr id="38" name="Straight Connector 37">
              <a:extLst>
                <a:ext uri="{FF2B5EF4-FFF2-40B4-BE49-F238E27FC236}">
                  <a16:creationId xmlns:a16="http://schemas.microsoft.com/office/drawing/2014/main" id="{C80C5078-1569-4658-8870-F0D6C5747A5B}"/>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B2DA9C0-68B9-4000-B45E-6710D0021631}"/>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40754087-6375-4FC9-8AE9-DB7EC32116D9}"/>
              </a:ext>
            </a:extLst>
          </p:cNvPr>
          <p:cNvGrpSpPr/>
          <p:nvPr/>
        </p:nvGrpSpPr>
        <p:grpSpPr>
          <a:xfrm>
            <a:off x="4868194" y="4592432"/>
            <a:ext cx="2422930" cy="287159"/>
            <a:chOff x="156440" y="1164961"/>
            <a:chExt cx="2422930" cy="287159"/>
          </a:xfrm>
        </p:grpSpPr>
        <p:cxnSp>
          <p:nvCxnSpPr>
            <p:cNvPr id="41" name="Straight Connector 40">
              <a:extLst>
                <a:ext uri="{FF2B5EF4-FFF2-40B4-BE49-F238E27FC236}">
                  <a16:creationId xmlns:a16="http://schemas.microsoft.com/office/drawing/2014/main" id="{0E1B0EAE-CFD1-4554-8DE2-4740EAE9D2C9}"/>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271918-77A2-4948-ABFA-044503F81546}"/>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857259E5-A215-4E0A-A66E-F49881C27105}"/>
              </a:ext>
            </a:extLst>
          </p:cNvPr>
          <p:cNvGrpSpPr/>
          <p:nvPr/>
        </p:nvGrpSpPr>
        <p:grpSpPr>
          <a:xfrm>
            <a:off x="4868194" y="5774185"/>
            <a:ext cx="2422930" cy="287159"/>
            <a:chOff x="156440" y="1164961"/>
            <a:chExt cx="2422930" cy="287159"/>
          </a:xfrm>
        </p:grpSpPr>
        <p:cxnSp>
          <p:nvCxnSpPr>
            <p:cNvPr id="44" name="Straight Connector 43">
              <a:extLst>
                <a:ext uri="{FF2B5EF4-FFF2-40B4-BE49-F238E27FC236}">
                  <a16:creationId xmlns:a16="http://schemas.microsoft.com/office/drawing/2014/main" id="{EBAB47AD-159D-497C-88D5-3A40443DEB06}"/>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D435F5-1DDB-4C98-8658-91E6018D4DC7}"/>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BB57DD6-1F84-4EE2-8057-F28863539EC7}"/>
              </a:ext>
            </a:extLst>
          </p:cNvPr>
          <p:cNvGrpSpPr/>
          <p:nvPr/>
        </p:nvGrpSpPr>
        <p:grpSpPr>
          <a:xfrm>
            <a:off x="8951214" y="1164961"/>
            <a:ext cx="2422930" cy="287159"/>
            <a:chOff x="156440" y="1164961"/>
            <a:chExt cx="2422930" cy="287159"/>
          </a:xfrm>
        </p:grpSpPr>
        <p:cxnSp>
          <p:nvCxnSpPr>
            <p:cNvPr id="47" name="Straight Connector 46">
              <a:extLst>
                <a:ext uri="{FF2B5EF4-FFF2-40B4-BE49-F238E27FC236}">
                  <a16:creationId xmlns:a16="http://schemas.microsoft.com/office/drawing/2014/main" id="{EC6CCE49-EC01-4274-A2EF-2F5FD98C4EF9}"/>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A0E191B-2CF9-4405-8982-16560EA23A7A}"/>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DC1A3FAC-3732-4D13-97B2-E98E8C8199A2}"/>
              </a:ext>
            </a:extLst>
          </p:cNvPr>
          <p:cNvGrpSpPr/>
          <p:nvPr/>
        </p:nvGrpSpPr>
        <p:grpSpPr>
          <a:xfrm>
            <a:off x="8951214" y="2339692"/>
            <a:ext cx="2422930" cy="287159"/>
            <a:chOff x="156440" y="1164961"/>
            <a:chExt cx="2422930" cy="287159"/>
          </a:xfrm>
        </p:grpSpPr>
        <p:cxnSp>
          <p:nvCxnSpPr>
            <p:cNvPr id="50" name="Straight Connector 49">
              <a:extLst>
                <a:ext uri="{FF2B5EF4-FFF2-40B4-BE49-F238E27FC236}">
                  <a16:creationId xmlns:a16="http://schemas.microsoft.com/office/drawing/2014/main" id="{DC625ED1-7394-4DC9-9652-9B4096424299}"/>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F1BA44-9493-4D9C-9CED-FD7E30ADA178}"/>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052B5066-671D-4429-ABAC-C73C15F9A825}"/>
              </a:ext>
            </a:extLst>
          </p:cNvPr>
          <p:cNvGrpSpPr/>
          <p:nvPr/>
        </p:nvGrpSpPr>
        <p:grpSpPr>
          <a:xfrm>
            <a:off x="8962644" y="3514966"/>
            <a:ext cx="2422930" cy="287159"/>
            <a:chOff x="156440" y="1164961"/>
            <a:chExt cx="2422930" cy="287159"/>
          </a:xfrm>
        </p:grpSpPr>
        <p:cxnSp>
          <p:nvCxnSpPr>
            <p:cNvPr id="53" name="Straight Connector 52">
              <a:extLst>
                <a:ext uri="{FF2B5EF4-FFF2-40B4-BE49-F238E27FC236}">
                  <a16:creationId xmlns:a16="http://schemas.microsoft.com/office/drawing/2014/main" id="{5010090A-E99A-499C-A0D2-D4B148A1D4B2}"/>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19B855-16C8-455A-A13B-748110B029BD}"/>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61E359-98E3-4A63-809D-93E619307B55}"/>
              </a:ext>
            </a:extLst>
          </p:cNvPr>
          <p:cNvGrpSpPr/>
          <p:nvPr/>
        </p:nvGrpSpPr>
        <p:grpSpPr>
          <a:xfrm>
            <a:off x="8951214" y="4689697"/>
            <a:ext cx="2422930" cy="287159"/>
            <a:chOff x="156440" y="1164961"/>
            <a:chExt cx="2422930" cy="287159"/>
          </a:xfrm>
        </p:grpSpPr>
        <p:cxnSp>
          <p:nvCxnSpPr>
            <p:cNvPr id="56" name="Straight Connector 55">
              <a:extLst>
                <a:ext uri="{FF2B5EF4-FFF2-40B4-BE49-F238E27FC236}">
                  <a16:creationId xmlns:a16="http://schemas.microsoft.com/office/drawing/2014/main" id="{A2528884-3E54-4979-B895-B0426B58100E}"/>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96CE88A-592B-4BAF-B763-6A42D7CD454D}"/>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cxnSp>
        <p:nvCxnSpPr>
          <p:cNvPr id="58" name="Straight Connector 57">
            <a:extLst>
              <a:ext uri="{FF2B5EF4-FFF2-40B4-BE49-F238E27FC236}">
                <a16:creationId xmlns:a16="http://schemas.microsoft.com/office/drawing/2014/main" id="{26E38E54-98CF-45EA-8831-1BE6488633F8}"/>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0BCC2F89-13C5-4147-9DFD-35745DF8A269}"/>
              </a:ext>
            </a:extLst>
          </p:cNvPr>
          <p:cNvSpPr/>
          <p:nvPr/>
        </p:nvSpPr>
        <p:spPr>
          <a:xfrm>
            <a:off x="409844" y="102925"/>
            <a:ext cx="3538654" cy="708838"/>
          </a:xfrm>
          <a:prstGeom prst="roundRect">
            <a:avLst>
              <a:gd name="adj" fmla="val 50000"/>
            </a:avLst>
          </a:prstGeom>
          <a:gradFill>
            <a:gsLst>
              <a:gs pos="0">
                <a:srgbClr val="85CCA6"/>
              </a:gs>
              <a:gs pos="100000">
                <a:srgbClr val="0BB5DF"/>
              </a:gs>
            </a:gsLst>
            <a:lin ang="5400000" scaled="1"/>
          </a:grad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60" name="Rectangle: Rounded Corners 59">
            <a:extLst>
              <a:ext uri="{FF2B5EF4-FFF2-40B4-BE49-F238E27FC236}">
                <a16:creationId xmlns:a16="http://schemas.microsoft.com/office/drawing/2014/main" id="{AD00C8EA-82F8-4D82-B232-47324776694C}"/>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61" name="Rectangle: Rounded Corners 60">
            <a:extLst>
              <a:ext uri="{FF2B5EF4-FFF2-40B4-BE49-F238E27FC236}">
                <a16:creationId xmlns:a16="http://schemas.microsoft.com/office/drawing/2014/main" id="{77CBF8FD-3546-46A2-AA6E-DC6BCF773EDE}"/>
              </a:ext>
            </a:extLst>
          </p:cNvPr>
          <p:cNvSpPr/>
          <p:nvPr/>
        </p:nvSpPr>
        <p:spPr>
          <a:xfrm>
            <a:off x="8243502" y="102927"/>
            <a:ext cx="3538654" cy="708836"/>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118CA557-D67E-43EB-BD5A-A47998A81233}"/>
              </a:ext>
            </a:extLst>
          </p:cNvPr>
          <p:cNvSpPr>
            <a:spLocks noGrp="1"/>
          </p:cNvSpPr>
          <p:nvPr>
            <p:ph type="sldNum" sz="quarter" idx="12"/>
          </p:nvPr>
        </p:nvSpPr>
        <p:spPr>
          <a:xfrm>
            <a:off x="9448800" y="6474315"/>
            <a:ext cx="2743200" cy="365125"/>
          </a:xfrm>
        </p:spPr>
        <p:txBody>
          <a:bodyPr/>
          <a:lstStyle/>
          <a:p>
            <a:fld id="{7EB848B3-5A9D-49F2-96F2-3595919467AB}" type="slidenum">
              <a:rPr lang="ru-RU" smtClean="0"/>
              <a:t>8</a:t>
            </a:fld>
            <a:endParaRPr lang="ru-RU"/>
          </a:p>
        </p:txBody>
      </p:sp>
    </p:spTree>
    <p:extLst>
      <p:ext uri="{BB962C8B-B14F-4D97-AF65-F5344CB8AC3E}">
        <p14:creationId xmlns:p14="http://schemas.microsoft.com/office/powerpoint/2010/main" val="329264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2544"/>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81853C-BA00-4423-AD83-8417103F3705}"/>
              </a:ext>
            </a:extLst>
          </p:cNvPr>
          <p:cNvSpPr txBox="1"/>
          <p:nvPr/>
        </p:nvSpPr>
        <p:spPr>
          <a:xfrm>
            <a:off x="237162" y="1456142"/>
            <a:ext cx="4276966" cy="5032147"/>
          </a:xfrm>
          <a:prstGeom prst="rect">
            <a:avLst/>
          </a:prstGeom>
          <a:noFill/>
        </p:spPr>
        <p:txBody>
          <a:bodyPr wrap="square">
            <a:spAutoFit/>
          </a:bodyPr>
          <a:lstStyle/>
          <a:p>
            <a:pPr>
              <a:spcAft>
                <a:spcPts val="600"/>
              </a:spcAft>
            </a:pPr>
            <a:r>
              <a:rPr lang="en-US" b="1">
                <a:solidFill>
                  <a:srgbClr val="D3F8FD"/>
                </a:solidFill>
              </a:rPr>
              <a:t>Production companies:</a:t>
            </a:r>
          </a:p>
          <a:p>
            <a:pPr marL="360000" indent="-144000">
              <a:buFont typeface="Arial" panose="020B0604020202020204" pitchFamily="34" charset="0"/>
              <a:buChar char="•"/>
            </a:pPr>
            <a:r>
              <a:rPr lang="en-US">
                <a:solidFill>
                  <a:schemeClr val="bg1"/>
                </a:solidFill>
              </a:rPr>
              <a:t>Filling missing values with ‘no pc’</a:t>
            </a:r>
          </a:p>
          <a:p>
            <a:pPr marL="360000" indent="-144000">
              <a:buFont typeface="Arial" panose="020B0604020202020204" pitchFamily="34" charset="0"/>
              <a:buChar char="•"/>
            </a:pPr>
            <a:r>
              <a:rPr lang="en-US">
                <a:solidFill>
                  <a:schemeClr val="bg1"/>
                </a:solidFill>
              </a:rPr>
              <a:t>Grouping all unpopular production companies as ‘</a:t>
            </a:r>
            <a:r>
              <a:rPr lang="en-US" err="1">
                <a:solidFill>
                  <a:schemeClr val="bg1"/>
                </a:solidFill>
              </a:rPr>
              <a:t>other_pcs</a:t>
            </a:r>
            <a:r>
              <a:rPr lang="en-US">
                <a:solidFill>
                  <a:schemeClr val="bg1"/>
                </a:solidFill>
              </a:rPr>
              <a:t>’</a:t>
            </a:r>
          </a:p>
          <a:p>
            <a:endParaRPr lang="en-US">
              <a:solidFill>
                <a:schemeClr val="bg1"/>
              </a:solidFill>
            </a:endParaRPr>
          </a:p>
          <a:p>
            <a:endParaRPr lang="en-US">
              <a:solidFill>
                <a:schemeClr val="bg1"/>
              </a:solidFill>
            </a:endParaRPr>
          </a:p>
          <a:p>
            <a:pPr>
              <a:spcAft>
                <a:spcPts val="600"/>
              </a:spcAft>
            </a:pPr>
            <a:r>
              <a:rPr lang="en-US" b="1">
                <a:solidFill>
                  <a:srgbClr val="D3F8FD"/>
                </a:solidFill>
              </a:rPr>
              <a:t>Production countries:</a:t>
            </a:r>
          </a:p>
          <a:p>
            <a:pPr marL="360000" indent="-144000">
              <a:buFont typeface="Arial" panose="020B0604020202020204" pitchFamily="34" charset="0"/>
              <a:buChar char="•"/>
            </a:pPr>
            <a:r>
              <a:rPr lang="en-US">
                <a:solidFill>
                  <a:schemeClr val="bg1"/>
                </a:solidFill>
              </a:rPr>
              <a:t>Filling missing values with ‘no country’</a:t>
            </a:r>
          </a:p>
          <a:p>
            <a:pPr marL="360000" indent="-144000">
              <a:buFont typeface="Arial" panose="020B0604020202020204" pitchFamily="34" charset="0"/>
              <a:buChar char="•"/>
            </a:pPr>
            <a:r>
              <a:rPr lang="en-US">
                <a:solidFill>
                  <a:schemeClr val="bg1"/>
                </a:solidFill>
              </a:rPr>
              <a:t>Grouping all unpopular production countries as ‘</a:t>
            </a:r>
            <a:r>
              <a:rPr lang="en-US" err="1">
                <a:solidFill>
                  <a:schemeClr val="bg1"/>
                </a:solidFill>
              </a:rPr>
              <a:t>other_countries</a:t>
            </a:r>
            <a:r>
              <a:rPr lang="en-US">
                <a:solidFill>
                  <a:schemeClr val="bg1"/>
                </a:solidFill>
              </a:rPr>
              <a:t>’</a:t>
            </a:r>
          </a:p>
          <a:p>
            <a:endParaRPr lang="en-US">
              <a:solidFill>
                <a:schemeClr val="bg1"/>
              </a:solidFill>
            </a:endParaRPr>
          </a:p>
          <a:p>
            <a:endParaRPr lang="en-US">
              <a:solidFill>
                <a:schemeClr val="bg1"/>
              </a:solidFill>
            </a:endParaRPr>
          </a:p>
          <a:p>
            <a:pPr>
              <a:spcAft>
                <a:spcPts val="600"/>
              </a:spcAft>
            </a:pPr>
            <a:r>
              <a:rPr lang="en-US" b="1">
                <a:solidFill>
                  <a:srgbClr val="D3F8FD"/>
                </a:solidFill>
              </a:rPr>
              <a:t>Spoken language:</a:t>
            </a:r>
          </a:p>
          <a:p>
            <a:pPr marL="360000" indent="-144000">
              <a:buFont typeface="Arial" panose="020B0604020202020204" pitchFamily="34" charset="0"/>
              <a:buChar char="•"/>
            </a:pPr>
            <a:r>
              <a:rPr lang="en-US">
                <a:solidFill>
                  <a:schemeClr val="bg1"/>
                </a:solidFill>
              </a:rPr>
              <a:t>Filling missing values with ‘no language’</a:t>
            </a:r>
          </a:p>
          <a:p>
            <a:pPr marL="360000" indent="-144000">
              <a:buFont typeface="Arial" panose="020B0604020202020204" pitchFamily="34" charset="0"/>
              <a:buChar char="•"/>
            </a:pPr>
            <a:r>
              <a:rPr lang="en-US">
                <a:solidFill>
                  <a:schemeClr val="bg1"/>
                </a:solidFill>
              </a:rPr>
              <a:t>Grouping all unpopular spoken language as ‘</a:t>
            </a:r>
            <a:r>
              <a:rPr lang="en-US" err="1">
                <a:solidFill>
                  <a:schemeClr val="bg1"/>
                </a:solidFill>
              </a:rPr>
              <a:t>other_languages</a:t>
            </a:r>
            <a:r>
              <a:rPr lang="en-US">
                <a:solidFill>
                  <a:schemeClr val="bg1"/>
                </a:solidFill>
              </a:rPr>
              <a:t>’</a:t>
            </a:r>
          </a:p>
          <a:p>
            <a:endParaRPr lang="en-US">
              <a:solidFill>
                <a:schemeClr val="bg1"/>
              </a:solidFill>
            </a:endParaRPr>
          </a:p>
        </p:txBody>
      </p:sp>
      <p:grpSp>
        <p:nvGrpSpPr>
          <p:cNvPr id="16" name="Group 15">
            <a:extLst>
              <a:ext uri="{FF2B5EF4-FFF2-40B4-BE49-F238E27FC236}">
                <a16:creationId xmlns:a16="http://schemas.microsoft.com/office/drawing/2014/main" id="{67BC5E97-9D83-4917-98C7-2B22D876AE0F}"/>
              </a:ext>
            </a:extLst>
          </p:cNvPr>
          <p:cNvGrpSpPr/>
          <p:nvPr/>
        </p:nvGrpSpPr>
        <p:grpSpPr>
          <a:xfrm>
            <a:off x="237161" y="1511748"/>
            <a:ext cx="2422930" cy="287159"/>
            <a:chOff x="156440" y="1164961"/>
            <a:chExt cx="2422930" cy="287159"/>
          </a:xfrm>
        </p:grpSpPr>
        <p:cxnSp>
          <p:nvCxnSpPr>
            <p:cNvPr id="17" name="Straight Connector 16">
              <a:extLst>
                <a:ext uri="{FF2B5EF4-FFF2-40B4-BE49-F238E27FC236}">
                  <a16:creationId xmlns:a16="http://schemas.microsoft.com/office/drawing/2014/main" id="{8E521F49-1CE6-4A5D-914E-616BF594C1D8}"/>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819848-4A62-41C0-8175-6101E20CAEDA}"/>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532B459-58D8-4D23-A5F8-4FCA70482789}"/>
              </a:ext>
            </a:extLst>
          </p:cNvPr>
          <p:cNvGrpSpPr/>
          <p:nvPr/>
        </p:nvGrpSpPr>
        <p:grpSpPr>
          <a:xfrm>
            <a:off x="237161" y="3228526"/>
            <a:ext cx="2422930" cy="287159"/>
            <a:chOff x="156440" y="1164961"/>
            <a:chExt cx="2422930" cy="287159"/>
          </a:xfrm>
        </p:grpSpPr>
        <p:cxnSp>
          <p:nvCxnSpPr>
            <p:cNvPr id="20" name="Straight Connector 19">
              <a:extLst>
                <a:ext uri="{FF2B5EF4-FFF2-40B4-BE49-F238E27FC236}">
                  <a16:creationId xmlns:a16="http://schemas.microsoft.com/office/drawing/2014/main" id="{7D4BA006-6D65-4910-8404-29D43B8135B3}"/>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DCA0774-AC0F-4F6B-A712-E55FB6F034DA}"/>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58818A8-B8A3-4FBA-94D4-797BDD76FE8E}"/>
              </a:ext>
            </a:extLst>
          </p:cNvPr>
          <p:cNvGrpSpPr/>
          <p:nvPr/>
        </p:nvGrpSpPr>
        <p:grpSpPr>
          <a:xfrm>
            <a:off x="248591" y="4980029"/>
            <a:ext cx="2422930" cy="287159"/>
            <a:chOff x="156440" y="1164961"/>
            <a:chExt cx="2422930" cy="287159"/>
          </a:xfrm>
        </p:grpSpPr>
        <p:cxnSp>
          <p:nvCxnSpPr>
            <p:cNvPr id="23" name="Straight Connector 22">
              <a:extLst>
                <a:ext uri="{FF2B5EF4-FFF2-40B4-BE49-F238E27FC236}">
                  <a16:creationId xmlns:a16="http://schemas.microsoft.com/office/drawing/2014/main" id="{44181D81-3754-4927-9464-92EBF05994F3}"/>
                </a:ext>
              </a:extLst>
            </p:cNvPr>
            <p:cNvCxnSpPr/>
            <p:nvPr/>
          </p:nvCxnSpPr>
          <p:spPr>
            <a:xfrm>
              <a:off x="167870" y="1164961"/>
              <a:ext cx="0" cy="276999"/>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DA38C5-8FDE-44A3-971B-F6818BFC0652}"/>
                </a:ext>
              </a:extLst>
            </p:cNvPr>
            <p:cNvCxnSpPr>
              <a:cxnSpLocks/>
            </p:cNvCxnSpPr>
            <p:nvPr/>
          </p:nvCxnSpPr>
          <p:spPr>
            <a:xfrm flipH="1">
              <a:off x="156440" y="1452120"/>
              <a:ext cx="2422930" cy="0"/>
            </a:xfrm>
            <a:prstGeom prst="line">
              <a:avLst/>
            </a:prstGeom>
            <a:ln w="19050">
              <a:solidFill>
                <a:srgbClr val="44BFC5"/>
              </a:solidFill>
            </a:ln>
          </p:spPr>
          <p:style>
            <a:lnRef idx="1">
              <a:schemeClr val="accent1"/>
            </a:lnRef>
            <a:fillRef idx="0">
              <a:schemeClr val="accent1"/>
            </a:fillRef>
            <a:effectRef idx="0">
              <a:schemeClr val="accent1"/>
            </a:effectRef>
            <a:fontRef idx="minor">
              <a:schemeClr val="tx1"/>
            </a:fontRef>
          </p:style>
        </p:cxnSp>
      </p:grpSp>
      <p:graphicFrame>
        <p:nvGraphicFramePr>
          <p:cNvPr id="25" name="Table 25">
            <a:extLst>
              <a:ext uri="{FF2B5EF4-FFF2-40B4-BE49-F238E27FC236}">
                <a16:creationId xmlns:a16="http://schemas.microsoft.com/office/drawing/2014/main" id="{05E03CEE-5E03-4A71-AB63-D219F6E5AACA}"/>
              </a:ext>
            </a:extLst>
          </p:cNvPr>
          <p:cNvGraphicFramePr>
            <a:graphicFrameLocks noGrp="1"/>
          </p:cNvGraphicFramePr>
          <p:nvPr>
            <p:extLst>
              <p:ext uri="{D42A27DB-BD31-4B8C-83A1-F6EECF244321}">
                <p14:modId xmlns:p14="http://schemas.microsoft.com/office/powerpoint/2010/main" val="1567660305"/>
              </p:ext>
            </p:extLst>
          </p:nvPr>
        </p:nvGraphicFramePr>
        <p:xfrm>
          <a:off x="4815409" y="1511748"/>
          <a:ext cx="7128000" cy="1341120"/>
        </p:xfrm>
        <a:graphic>
          <a:graphicData uri="http://schemas.openxmlformats.org/drawingml/2006/table">
            <a:tbl>
              <a:tblPr firstRow="1" bandRow="1">
                <a:tableStyleId>{5C22544A-7EE6-4342-B048-85BDC9FD1C3A}</a:tableStyleId>
              </a:tblPr>
              <a:tblGrid>
                <a:gridCol w="2376000">
                  <a:extLst>
                    <a:ext uri="{9D8B030D-6E8A-4147-A177-3AD203B41FA5}">
                      <a16:colId xmlns:a16="http://schemas.microsoft.com/office/drawing/2014/main" val="3780281294"/>
                    </a:ext>
                  </a:extLst>
                </a:gridCol>
                <a:gridCol w="2376000">
                  <a:extLst>
                    <a:ext uri="{9D8B030D-6E8A-4147-A177-3AD203B41FA5}">
                      <a16:colId xmlns:a16="http://schemas.microsoft.com/office/drawing/2014/main" val="1464457755"/>
                    </a:ext>
                  </a:extLst>
                </a:gridCol>
                <a:gridCol w="2376000">
                  <a:extLst>
                    <a:ext uri="{9D8B030D-6E8A-4147-A177-3AD203B41FA5}">
                      <a16:colId xmlns:a16="http://schemas.microsoft.com/office/drawing/2014/main" val="2407331578"/>
                    </a:ext>
                  </a:extLst>
                </a:gridCol>
              </a:tblGrid>
              <a:tr h="32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'legendary pictures'</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29BA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'dc comics'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29BA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'20th century fox'</a:t>
                      </a: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12700" cap="flat" cmpd="sng" algn="ctr">
                      <a:solidFill>
                        <a:srgbClr val="329BA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9831800"/>
                  </a:ext>
                </a:extLst>
              </a:tr>
              <a:tr h="32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 '</a:t>
                      </a:r>
                      <a:r>
                        <a:rPr lang="en-GB" sz="1600" b="0" err="1">
                          <a:solidFill>
                            <a:schemeClr val="bg1"/>
                          </a:solidFill>
                          <a:latin typeface="+mn-lt"/>
                        </a:rPr>
                        <a:t>syncopy</a:t>
                      </a:r>
                      <a:r>
                        <a:rPr lang="en-GB" sz="1600" b="0">
                          <a:solidFill>
                            <a:schemeClr val="bg1"/>
                          </a:solidFill>
                          <a:latin typeface="+mn-lt"/>
                        </a:rPr>
                        <a:t>'</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a:t>
                      </a:r>
                      <a:r>
                        <a:rPr lang="en-GB" sz="1600" b="0" err="1">
                          <a:solidFill>
                            <a:schemeClr val="bg1"/>
                          </a:solidFill>
                          <a:latin typeface="+mn-lt"/>
                        </a:rPr>
                        <a:t>isobel</a:t>
                      </a:r>
                      <a:r>
                        <a:rPr lang="en-GB" sz="1600" b="0">
                          <a:solidFill>
                            <a:schemeClr val="bg1"/>
                          </a:solidFill>
                          <a:latin typeface="+mn-lt"/>
                        </a:rPr>
                        <a:t> </a:t>
                      </a:r>
                      <a:r>
                        <a:rPr lang="en-GB" sz="1600" b="0" err="1">
                          <a:solidFill>
                            <a:schemeClr val="bg1"/>
                          </a:solidFill>
                          <a:latin typeface="+mn-lt"/>
                        </a:rPr>
                        <a:t>griffiths'</a:t>
                      </a:r>
                      <a:endParaRPr lang="en-GB" sz="1600" b="0">
                        <a:solidFill>
                          <a:schemeClr val="bg1"/>
                        </a:solidFill>
                        <a:latin typeface="+mn-lt"/>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'ingenious media'</a:t>
                      </a:r>
                      <a:endParaRPr lang="ru-RU" sz="1600" b="0">
                        <a:solidFill>
                          <a:schemeClr val="bg1"/>
                        </a:solidFill>
                        <a:latin typeface="+mn-lt"/>
                      </a:endParaRP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3403761"/>
                  </a:ext>
                </a:extLst>
              </a:tr>
              <a:tr h="32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'warner bros. pictures'</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'dune entertainment'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latin typeface="+mn-lt"/>
                        </a:rPr>
                        <a:t>'</a:t>
                      </a:r>
                      <a:r>
                        <a:rPr lang="en-US" sz="1600" b="0" err="1">
                          <a:solidFill>
                            <a:schemeClr val="bg1"/>
                          </a:solidFill>
                          <a:latin typeface="+mn-lt"/>
                        </a:rPr>
                        <a:t>other_pcs</a:t>
                      </a:r>
                      <a:r>
                        <a:rPr lang="en-GB" sz="1600" b="0">
                          <a:solidFill>
                            <a:schemeClr val="bg1"/>
                          </a:solidFill>
                          <a:latin typeface="+mn-lt"/>
                        </a:rPr>
                        <a:t>'</a:t>
                      </a:r>
                      <a:endParaRPr lang="ru-RU" sz="1600" b="0">
                        <a:solidFill>
                          <a:schemeClr val="bg1"/>
                        </a:solidFill>
                        <a:latin typeface="+mn-lt"/>
                      </a:endParaRP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127888"/>
                  </a:ext>
                </a:extLst>
              </a:tr>
              <a:tr h="32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a:t>
                      </a:r>
                      <a:r>
                        <a:rPr lang="en-GB" sz="1600" b="0" err="1">
                          <a:solidFill>
                            <a:schemeClr val="bg1"/>
                          </a:solidFill>
                          <a:latin typeface="+mn-lt"/>
                        </a:rPr>
                        <a:t>lynda</a:t>
                      </a:r>
                      <a:r>
                        <a:rPr lang="en-GB" sz="1600" b="0">
                          <a:solidFill>
                            <a:schemeClr val="bg1"/>
                          </a:solidFill>
                          <a:latin typeface="+mn-lt"/>
                        </a:rPr>
                        <a:t> </a:t>
                      </a:r>
                      <a:r>
                        <a:rPr lang="en-GB" sz="1600" b="0" err="1">
                          <a:solidFill>
                            <a:schemeClr val="bg1"/>
                          </a:solidFill>
                          <a:latin typeface="+mn-lt"/>
                        </a:rPr>
                        <a:t>obst</a:t>
                      </a:r>
                      <a:r>
                        <a:rPr lang="en-GB" sz="1600" b="0">
                          <a:solidFill>
                            <a:schemeClr val="bg1"/>
                          </a:solidFill>
                          <a:latin typeface="+mn-lt"/>
                        </a:rPr>
                        <a:t> productions'</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329B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latin typeface="+mn-lt"/>
                        </a:rPr>
                        <a:t>'</a:t>
                      </a:r>
                      <a:r>
                        <a:rPr lang="en-GB" sz="1600" b="0" err="1">
                          <a:solidFill>
                            <a:schemeClr val="bg1"/>
                          </a:solidFill>
                          <a:latin typeface="+mn-lt"/>
                        </a:rPr>
                        <a:t>lightstorm</a:t>
                      </a:r>
                      <a:r>
                        <a:rPr lang="en-GB" sz="1600" b="0">
                          <a:solidFill>
                            <a:schemeClr val="bg1"/>
                          </a:solidFill>
                          <a:latin typeface="+mn-lt"/>
                        </a:rPr>
                        <a:t> entertainment'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329B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600" b="0">
                        <a:solidFill>
                          <a:schemeClr val="bg1"/>
                        </a:solidFill>
                        <a:latin typeface="+mn-lt"/>
                      </a:endParaRP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329B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0081425"/>
                  </a:ext>
                </a:extLst>
              </a:tr>
            </a:tbl>
          </a:graphicData>
        </a:graphic>
      </p:graphicFrame>
      <p:graphicFrame>
        <p:nvGraphicFramePr>
          <p:cNvPr id="29" name="Table 25">
            <a:extLst>
              <a:ext uri="{FF2B5EF4-FFF2-40B4-BE49-F238E27FC236}">
                <a16:creationId xmlns:a16="http://schemas.microsoft.com/office/drawing/2014/main" id="{F978684F-8163-4504-BFE9-916100D64DB3}"/>
              </a:ext>
            </a:extLst>
          </p:cNvPr>
          <p:cNvGraphicFramePr>
            <a:graphicFrameLocks noGrp="1"/>
          </p:cNvGraphicFramePr>
          <p:nvPr>
            <p:extLst>
              <p:ext uri="{D42A27DB-BD31-4B8C-83A1-F6EECF244321}">
                <p14:modId xmlns:p14="http://schemas.microsoft.com/office/powerpoint/2010/main" val="3798971860"/>
              </p:ext>
            </p:extLst>
          </p:nvPr>
        </p:nvGraphicFramePr>
        <p:xfrm>
          <a:off x="4815409" y="3228526"/>
          <a:ext cx="7128000" cy="1341120"/>
        </p:xfrm>
        <a:graphic>
          <a:graphicData uri="http://schemas.openxmlformats.org/drawingml/2006/table">
            <a:tbl>
              <a:tblPr firstRow="1" bandRow="1">
                <a:tableStyleId>{5C22544A-7EE6-4342-B048-85BDC9FD1C3A}</a:tableStyleId>
              </a:tblPr>
              <a:tblGrid>
                <a:gridCol w="2376000">
                  <a:extLst>
                    <a:ext uri="{9D8B030D-6E8A-4147-A177-3AD203B41FA5}">
                      <a16:colId xmlns:a16="http://schemas.microsoft.com/office/drawing/2014/main" val="3780281294"/>
                    </a:ext>
                  </a:extLst>
                </a:gridCol>
                <a:gridCol w="2376000">
                  <a:extLst>
                    <a:ext uri="{9D8B030D-6E8A-4147-A177-3AD203B41FA5}">
                      <a16:colId xmlns:a16="http://schemas.microsoft.com/office/drawing/2014/main" val="1464457755"/>
                    </a:ext>
                  </a:extLst>
                </a:gridCol>
                <a:gridCol w="2376000">
                  <a:extLst>
                    <a:ext uri="{9D8B030D-6E8A-4147-A177-3AD203B41FA5}">
                      <a16:colId xmlns:a16="http://schemas.microsoft.com/office/drawing/2014/main" val="2407331578"/>
                    </a:ext>
                  </a:extLst>
                </a:gridCol>
              </a:tblGrid>
              <a:tr h="324000">
                <a:tc>
                  <a:txBody>
                    <a:bodyPr/>
                    <a:lstStyle/>
                    <a:p>
                      <a:pPr algn="ctr"/>
                      <a:r>
                        <a:rPr lang="en-GB" sz="1600" b="0">
                          <a:solidFill>
                            <a:schemeClr val="bg1"/>
                          </a:solidFill>
                        </a:rPr>
                        <a:t>'united kingdom'</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29BA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a:t>
                      </a:r>
                      <a:r>
                        <a:rPr lang="en-GB" sz="1600" b="0" err="1">
                          <a:solidFill>
                            <a:schemeClr val="bg1"/>
                          </a:solidFill>
                        </a:rPr>
                        <a:t>australia</a:t>
                      </a:r>
                      <a:r>
                        <a:rPr lang="en-GB" sz="1600" b="0">
                          <a:solidFill>
                            <a:schemeClr val="bg1"/>
                          </a:solidFill>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29BA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rPr>
                        <a:t>'</a:t>
                      </a:r>
                      <a:r>
                        <a:rPr lang="en-GB" sz="1600" b="0" err="1">
                          <a:solidFill>
                            <a:schemeClr val="bg1"/>
                          </a:solidFill>
                        </a:rPr>
                        <a:t>hong</a:t>
                      </a:r>
                      <a:r>
                        <a:rPr lang="en-GB" sz="1600" b="0">
                          <a:solidFill>
                            <a:schemeClr val="bg1"/>
                          </a:solidFill>
                        </a:rPr>
                        <a:t> </a:t>
                      </a:r>
                      <a:r>
                        <a:rPr lang="en-GB" sz="1600" b="0" err="1">
                          <a:solidFill>
                            <a:schemeClr val="bg1"/>
                          </a:solidFill>
                        </a:rPr>
                        <a:t>kong</a:t>
                      </a:r>
                      <a:r>
                        <a:rPr lang="en-GB" sz="1600" b="0">
                          <a:solidFill>
                            <a:schemeClr val="bg1"/>
                          </a:solidFill>
                        </a:rPr>
                        <a:t>'</a:t>
                      </a: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12700" cap="flat" cmpd="sng" algn="ctr">
                      <a:solidFill>
                        <a:srgbClr val="329BA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9831800"/>
                  </a:ext>
                </a:extLst>
              </a:tr>
              <a:tr h="324000">
                <a:tc>
                  <a:txBody>
                    <a:bodyPr/>
                    <a:lstStyle/>
                    <a:p>
                      <a:pPr algn="ctr"/>
                      <a:r>
                        <a:rPr lang="en-GB" sz="1600" b="0">
                          <a:solidFill>
                            <a:schemeClr val="bg1"/>
                          </a:solidFill>
                        </a:rPr>
                        <a:t>'united states of </a:t>
                      </a:r>
                      <a:r>
                        <a:rPr lang="en-GB" sz="1600" b="0" err="1">
                          <a:solidFill>
                            <a:schemeClr val="bg1"/>
                          </a:solidFill>
                        </a:rPr>
                        <a:t>america</a:t>
                      </a:r>
                      <a:r>
                        <a:rPr lang="en-GB" sz="1600" b="0">
                          <a:solidFill>
                            <a:schemeClr val="bg1"/>
                          </a:solidFill>
                        </a:rPr>
                        <a:t>'</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'south </a:t>
                      </a:r>
                      <a:r>
                        <a:rPr lang="en-GB" sz="1600" b="0" err="1">
                          <a:solidFill>
                            <a:schemeClr val="bg1"/>
                          </a:solidFill>
                        </a:rPr>
                        <a:t>africa</a:t>
                      </a:r>
                      <a:r>
                        <a:rPr lang="en-GB" sz="1600" b="0">
                          <a:solidFill>
                            <a:schemeClr val="bg1"/>
                          </a:solidFill>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a:t>
                      </a:r>
                      <a:r>
                        <a:rPr lang="en-GB" sz="1600" b="0" err="1">
                          <a:solidFill>
                            <a:schemeClr val="bg1"/>
                          </a:solidFill>
                        </a:rPr>
                        <a:t>taiwan</a:t>
                      </a:r>
                      <a:r>
                        <a:rPr lang="en-GB" sz="1600" b="0">
                          <a:solidFill>
                            <a:schemeClr val="bg1"/>
                          </a:solidFill>
                          <a:latin typeface="+mn-lt"/>
                        </a:rPr>
                        <a:t>'</a:t>
                      </a:r>
                      <a:endParaRPr lang="en-GB" sz="1600" b="0">
                        <a:solidFill>
                          <a:schemeClr val="bg1"/>
                        </a:solidFill>
                      </a:endParaRP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3403761"/>
                  </a:ext>
                </a:extLst>
              </a:tr>
              <a:tr h="324000">
                <a:tc>
                  <a:txBody>
                    <a:bodyPr/>
                    <a:lstStyle/>
                    <a:p>
                      <a:pPr algn="ctr"/>
                      <a:r>
                        <a:rPr lang="en-GB" sz="1600" b="0">
                          <a:solidFill>
                            <a:schemeClr val="bg1"/>
                          </a:solidFill>
                        </a:rPr>
                        <a:t>'</a:t>
                      </a:r>
                      <a:r>
                        <a:rPr lang="en-GB" sz="1600" b="0" err="1">
                          <a:solidFill>
                            <a:schemeClr val="bg1"/>
                          </a:solidFill>
                        </a:rPr>
                        <a:t>canada</a:t>
                      </a:r>
                      <a:r>
                        <a:rPr lang="en-GB" sz="1600" b="0">
                          <a:solidFill>
                            <a:schemeClr val="bg1"/>
                          </a:solidFill>
                        </a:rPr>
                        <a:t>'</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a:t>
                      </a:r>
                      <a:r>
                        <a:rPr lang="en-GB" sz="1600" b="0" err="1">
                          <a:solidFill>
                            <a:schemeClr val="bg1"/>
                          </a:solidFill>
                        </a:rPr>
                        <a:t>france</a:t>
                      </a:r>
                      <a:r>
                        <a:rPr lang="en-GB" sz="1600" b="0">
                          <a:solidFill>
                            <a:schemeClr val="bg1"/>
                          </a:solidFill>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latin typeface="+mn-lt"/>
                        </a:rPr>
                        <a:t>'</a:t>
                      </a:r>
                      <a:r>
                        <a:rPr lang="en-GB" sz="1600" b="0" err="1">
                          <a:solidFill>
                            <a:schemeClr val="bg1"/>
                          </a:solidFill>
                        </a:rPr>
                        <a:t>other_countries</a:t>
                      </a:r>
                      <a:r>
                        <a:rPr lang="en-GB" sz="1600" b="0">
                          <a:solidFill>
                            <a:schemeClr val="bg1"/>
                          </a:solidFill>
                          <a:latin typeface="+mn-lt"/>
                        </a:rPr>
                        <a:t>'</a:t>
                      </a:r>
                      <a:endParaRPr lang="en-GB" sz="1600" b="0">
                        <a:solidFill>
                          <a:schemeClr val="bg1"/>
                        </a:solidFill>
                      </a:endParaRP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127888"/>
                  </a:ext>
                </a:extLst>
              </a:tr>
              <a:tr h="324000">
                <a:tc>
                  <a:txBody>
                    <a:bodyPr/>
                    <a:lstStyle/>
                    <a:p>
                      <a:pPr algn="ctr"/>
                      <a:r>
                        <a:rPr lang="en-GB" sz="1600" b="0">
                          <a:solidFill>
                            <a:schemeClr val="bg1"/>
                          </a:solidFill>
                        </a:rPr>
                        <a:t>'new </a:t>
                      </a:r>
                      <a:r>
                        <a:rPr lang="en-GB" sz="1600" b="0" err="1">
                          <a:solidFill>
                            <a:schemeClr val="bg1"/>
                          </a:solidFill>
                        </a:rPr>
                        <a:t>zealand</a:t>
                      </a:r>
                      <a:r>
                        <a:rPr lang="en-GB" sz="1600" b="0">
                          <a:solidFill>
                            <a:schemeClr val="bg1"/>
                          </a:solidFill>
                        </a:rPr>
                        <a:t>'</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329B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rPr>
                        <a:t>'</a:t>
                      </a:r>
                      <a:r>
                        <a:rPr lang="en-GB" sz="1600" b="0" err="1">
                          <a:solidFill>
                            <a:schemeClr val="bg1"/>
                          </a:solidFill>
                        </a:rPr>
                        <a:t>germany</a:t>
                      </a:r>
                      <a:r>
                        <a:rPr lang="en-GB" sz="1600" b="0">
                          <a:solidFill>
                            <a:schemeClr val="bg1"/>
                          </a:solidFill>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329B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600" b="0">
                        <a:solidFill>
                          <a:schemeClr val="bg1"/>
                        </a:solidFill>
                        <a:latin typeface="+mn-lt"/>
                      </a:endParaRP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329B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0081425"/>
                  </a:ext>
                </a:extLst>
              </a:tr>
            </a:tbl>
          </a:graphicData>
        </a:graphic>
      </p:graphicFrame>
      <p:graphicFrame>
        <p:nvGraphicFramePr>
          <p:cNvPr id="31" name="Table 25">
            <a:extLst>
              <a:ext uri="{FF2B5EF4-FFF2-40B4-BE49-F238E27FC236}">
                <a16:creationId xmlns:a16="http://schemas.microsoft.com/office/drawing/2014/main" id="{B4C19D02-E22D-419B-9EE2-E11698AD0748}"/>
              </a:ext>
            </a:extLst>
          </p:cNvPr>
          <p:cNvGraphicFramePr>
            <a:graphicFrameLocks noGrp="1"/>
          </p:cNvGraphicFramePr>
          <p:nvPr>
            <p:extLst>
              <p:ext uri="{D42A27DB-BD31-4B8C-83A1-F6EECF244321}">
                <p14:modId xmlns:p14="http://schemas.microsoft.com/office/powerpoint/2010/main" val="2982631533"/>
              </p:ext>
            </p:extLst>
          </p:nvPr>
        </p:nvGraphicFramePr>
        <p:xfrm>
          <a:off x="4815409" y="4980029"/>
          <a:ext cx="7128000" cy="1341120"/>
        </p:xfrm>
        <a:graphic>
          <a:graphicData uri="http://schemas.openxmlformats.org/drawingml/2006/table">
            <a:tbl>
              <a:tblPr firstRow="1" bandRow="1">
                <a:tableStyleId>{5C22544A-7EE6-4342-B048-85BDC9FD1C3A}</a:tableStyleId>
              </a:tblPr>
              <a:tblGrid>
                <a:gridCol w="2376000">
                  <a:extLst>
                    <a:ext uri="{9D8B030D-6E8A-4147-A177-3AD203B41FA5}">
                      <a16:colId xmlns:a16="http://schemas.microsoft.com/office/drawing/2014/main" val="3780281294"/>
                    </a:ext>
                  </a:extLst>
                </a:gridCol>
                <a:gridCol w="2376000">
                  <a:extLst>
                    <a:ext uri="{9D8B030D-6E8A-4147-A177-3AD203B41FA5}">
                      <a16:colId xmlns:a16="http://schemas.microsoft.com/office/drawing/2014/main" val="1464457755"/>
                    </a:ext>
                  </a:extLst>
                </a:gridCol>
                <a:gridCol w="2376000">
                  <a:extLst>
                    <a:ext uri="{9D8B030D-6E8A-4147-A177-3AD203B41FA5}">
                      <a16:colId xmlns:a16="http://schemas.microsoft.com/office/drawing/2014/main" val="2407331578"/>
                    </a:ext>
                  </a:extLst>
                </a:gridCol>
              </a:tblGrid>
              <a:tr h="324000">
                <a:tc>
                  <a:txBody>
                    <a:bodyPr/>
                    <a:lstStyle/>
                    <a:p>
                      <a:pPr algn="ctr"/>
                      <a:r>
                        <a:rPr lang="en-GB" sz="1600" b="0">
                          <a:solidFill>
                            <a:schemeClr val="bg1"/>
                          </a:solidFill>
                        </a:rPr>
                        <a:t>'</a:t>
                      </a:r>
                      <a:r>
                        <a:rPr lang="en-GB" sz="1600" b="0" err="1">
                          <a:solidFill>
                            <a:schemeClr val="bg1"/>
                          </a:solidFill>
                        </a:rPr>
                        <a:t>english</a:t>
                      </a:r>
                      <a:r>
                        <a:rPr lang="en-GB" sz="1600" b="0">
                          <a:solidFill>
                            <a:schemeClr val="bg1"/>
                          </a:solidFill>
                        </a:rPr>
                        <a:t>'</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29BA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'mandarin'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29BA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a:t>
                      </a:r>
                      <a:r>
                        <a:rPr lang="en-GB" sz="1600" b="0" err="1">
                          <a:solidFill>
                            <a:schemeClr val="bg1"/>
                          </a:solidFill>
                        </a:rPr>
                        <a:t>xhosa</a:t>
                      </a:r>
                      <a:r>
                        <a:rPr lang="en-GB" sz="1600" b="0">
                          <a:solidFill>
                            <a:schemeClr val="bg1"/>
                          </a:solidFill>
                        </a:rPr>
                        <a:t>'</a:t>
                      </a: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12700" cap="flat" cmpd="sng" algn="ctr">
                      <a:solidFill>
                        <a:srgbClr val="329BA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9831800"/>
                  </a:ext>
                </a:extLst>
              </a:tr>
              <a:tr h="324000">
                <a:tc>
                  <a:txBody>
                    <a:bodyPr/>
                    <a:lstStyle/>
                    <a:p>
                      <a:pPr algn="ctr"/>
                      <a:r>
                        <a:rPr lang="en-GB" sz="1600" b="0">
                          <a:solidFill>
                            <a:schemeClr val="bg1"/>
                          </a:solidFill>
                        </a:rPr>
                        <a:t>'</a:t>
                      </a:r>
                      <a:r>
                        <a:rPr lang="en-GB" sz="1600" b="0" err="1">
                          <a:solidFill>
                            <a:schemeClr val="bg1"/>
                          </a:solidFill>
                        </a:rPr>
                        <a:t>french</a:t>
                      </a:r>
                      <a:r>
                        <a:rPr lang="en-GB" sz="1600" b="0">
                          <a:solidFill>
                            <a:schemeClr val="bg1"/>
                          </a:solidFill>
                        </a:rPr>
                        <a:t>'</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a:t>
                      </a:r>
                      <a:r>
                        <a:rPr lang="en-GB" sz="1600" b="0" err="1">
                          <a:solidFill>
                            <a:schemeClr val="bg1"/>
                          </a:solidFill>
                        </a:rPr>
                        <a:t>spanish</a:t>
                      </a:r>
                      <a:r>
                        <a:rPr lang="en-GB" sz="1600" b="0">
                          <a:solidFill>
                            <a:schemeClr val="bg1"/>
                          </a:solidFill>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a:t>
                      </a:r>
                      <a:r>
                        <a:rPr lang="en-GB" sz="1600" b="0" err="1">
                          <a:solidFill>
                            <a:schemeClr val="bg1"/>
                          </a:solidFill>
                        </a:rPr>
                        <a:t>persian</a:t>
                      </a:r>
                      <a:r>
                        <a:rPr lang="en-GB" sz="1600" b="0">
                          <a:solidFill>
                            <a:schemeClr val="bg1"/>
                          </a:solidFill>
                        </a:rPr>
                        <a:t>'</a:t>
                      </a:r>
                      <a:endParaRPr lang="ru-RU" sz="1600" b="0">
                        <a:solidFill>
                          <a:schemeClr val="bg1"/>
                        </a:solidFill>
                      </a:endParaRP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3403761"/>
                  </a:ext>
                </a:extLst>
              </a:tr>
              <a:tr h="324000">
                <a:tc>
                  <a:txBody>
                    <a:bodyPr/>
                    <a:lstStyle/>
                    <a:p>
                      <a:pPr algn="ctr"/>
                      <a:r>
                        <a:rPr lang="en-GB" sz="1600" b="0">
                          <a:solidFill>
                            <a:schemeClr val="bg1"/>
                          </a:solidFill>
                        </a:rPr>
                        <a:t>'</a:t>
                      </a:r>
                      <a:r>
                        <a:rPr lang="en-GB" sz="1600" b="0" err="1">
                          <a:solidFill>
                            <a:schemeClr val="bg1"/>
                          </a:solidFill>
                        </a:rPr>
                        <a:t>japanese</a:t>
                      </a:r>
                      <a:r>
                        <a:rPr lang="en-GB" sz="1600" b="0">
                          <a:solidFill>
                            <a:schemeClr val="bg1"/>
                          </a:solidFill>
                        </a:rPr>
                        <a:t>'</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a:solidFill>
                            <a:schemeClr val="bg1"/>
                          </a:solidFill>
                        </a:rPr>
                        <a:t>'</a:t>
                      </a:r>
                      <a:r>
                        <a:rPr lang="en-GB" sz="1600" b="0" err="1">
                          <a:solidFill>
                            <a:schemeClr val="bg1"/>
                          </a:solidFill>
                        </a:rPr>
                        <a:t>hindi</a:t>
                      </a:r>
                      <a:r>
                        <a:rPr lang="en-GB" sz="1600" b="0">
                          <a:solidFill>
                            <a:schemeClr val="bg1"/>
                          </a:solidFill>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a:t>
                      </a:r>
                      <a:r>
                        <a:rPr lang="en-GB" sz="1600" b="0" err="1">
                          <a:solidFill>
                            <a:schemeClr val="bg1"/>
                          </a:solidFill>
                        </a:rPr>
                        <a:t>other_languages</a:t>
                      </a:r>
                      <a:r>
                        <a:rPr lang="en-GB" sz="1600" b="0">
                          <a:solidFill>
                            <a:schemeClr val="bg1"/>
                          </a:solidFill>
                        </a:rPr>
                        <a:t>'</a:t>
                      </a:r>
                      <a:endParaRPr lang="ru-RU" sz="1600" b="0">
                        <a:solidFill>
                          <a:schemeClr val="bg1"/>
                        </a:solidFill>
                      </a:endParaRP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127888"/>
                  </a:ext>
                </a:extLst>
              </a:tr>
              <a:tr h="324000">
                <a:tc>
                  <a:txBody>
                    <a:bodyPr/>
                    <a:lstStyle/>
                    <a:p>
                      <a:pPr algn="ctr"/>
                      <a:r>
                        <a:rPr lang="en-GB" sz="1600" b="0">
                          <a:solidFill>
                            <a:schemeClr val="bg1"/>
                          </a:solidFill>
                        </a:rPr>
                        <a:t>'</a:t>
                      </a:r>
                      <a:r>
                        <a:rPr lang="en-GB" sz="1600" b="0" err="1">
                          <a:solidFill>
                            <a:schemeClr val="bg1"/>
                          </a:solidFill>
                        </a:rPr>
                        <a:t>swahili</a:t>
                      </a:r>
                      <a:r>
                        <a:rPr lang="en-GB" sz="1600" b="0">
                          <a:solidFill>
                            <a:schemeClr val="bg1"/>
                          </a:solidFill>
                        </a:rPr>
                        <a:t>'</a:t>
                      </a:r>
                    </a:p>
                  </a:txBody>
                  <a:tcPr anchor="ctr">
                    <a:lnL w="12700" cap="flat" cmpd="sng" algn="ctr">
                      <a:solidFill>
                        <a:srgbClr val="329BA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329B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a:solidFill>
                            <a:schemeClr val="bg1"/>
                          </a:solidFill>
                        </a:rPr>
                        <a:t>'</a:t>
                      </a:r>
                      <a:r>
                        <a:rPr lang="en-GB" sz="1600" b="0" err="1">
                          <a:solidFill>
                            <a:schemeClr val="bg1"/>
                          </a:solidFill>
                        </a:rPr>
                        <a:t>russian</a:t>
                      </a:r>
                      <a:r>
                        <a:rPr lang="en-GB" sz="1600" b="0">
                          <a:solidFill>
                            <a:schemeClr val="bg1"/>
                          </a:solidFill>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329BA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600" b="0">
                        <a:solidFill>
                          <a:schemeClr val="bg1"/>
                        </a:solidFill>
                        <a:latin typeface="+mn-lt"/>
                      </a:endParaRPr>
                    </a:p>
                  </a:txBody>
                  <a:tcPr anchor="ctr">
                    <a:lnL w="6350" cap="flat" cmpd="sng" algn="ctr">
                      <a:noFill/>
                      <a:prstDash val="solid"/>
                      <a:round/>
                      <a:headEnd type="none" w="med" len="med"/>
                      <a:tailEnd type="none" w="med" len="med"/>
                    </a:lnL>
                    <a:lnR w="12700" cap="flat" cmpd="sng" algn="ctr">
                      <a:solidFill>
                        <a:srgbClr val="329BA0"/>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329B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0081425"/>
                  </a:ext>
                </a:extLst>
              </a:tr>
            </a:tbl>
          </a:graphicData>
        </a:graphic>
      </p:graphicFrame>
      <p:cxnSp>
        <p:nvCxnSpPr>
          <p:cNvPr id="37" name="Straight Connector 36">
            <a:extLst>
              <a:ext uri="{FF2B5EF4-FFF2-40B4-BE49-F238E27FC236}">
                <a16:creationId xmlns:a16="http://schemas.microsoft.com/office/drawing/2014/main" id="{57969EEA-BD29-4ADF-8EB2-98E20FF925B9}"/>
              </a:ext>
            </a:extLst>
          </p:cNvPr>
          <p:cNvCxnSpPr>
            <a:cxnSpLocks/>
          </p:cNvCxnSpPr>
          <p:nvPr/>
        </p:nvCxnSpPr>
        <p:spPr>
          <a:xfrm>
            <a:off x="0" y="969539"/>
            <a:ext cx="12192000" cy="0"/>
          </a:xfrm>
          <a:prstGeom prst="line">
            <a:avLst/>
          </a:prstGeom>
          <a:ln w="50800">
            <a:gradFill flip="none" rotWithShape="1">
              <a:gsLst>
                <a:gs pos="0">
                  <a:srgbClr val="85CCA6"/>
                </a:gs>
                <a:gs pos="100000">
                  <a:srgbClr val="0BB5DF"/>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C6C11C08-1A86-4618-983F-CF5F5B50CF35}"/>
              </a:ext>
            </a:extLst>
          </p:cNvPr>
          <p:cNvSpPr/>
          <p:nvPr/>
        </p:nvSpPr>
        <p:spPr>
          <a:xfrm>
            <a:off x="409844" y="102925"/>
            <a:ext cx="3538654" cy="708838"/>
          </a:xfrm>
          <a:prstGeom prst="roundRect">
            <a:avLst>
              <a:gd name="adj" fmla="val 50000"/>
            </a:avLst>
          </a:prstGeom>
          <a:gradFill>
            <a:gsLst>
              <a:gs pos="0">
                <a:srgbClr val="85CCA6"/>
              </a:gs>
              <a:gs pos="100000">
                <a:srgbClr val="0BB5DF"/>
              </a:gs>
            </a:gsLst>
            <a:lin ang="5400000" scaled="1"/>
          </a:gradFill>
          <a:ln>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Arial" panose="020B0604020202020204" pitchFamily="34" charset="0"/>
              </a:rPr>
              <a:t>Preprocessing</a:t>
            </a:r>
            <a:endParaRPr lang="ru-RU" sz="2000" b="1">
              <a:solidFill>
                <a:schemeClr val="bg1"/>
              </a:solidFill>
              <a:cs typeface="Arial" panose="020B0604020202020204" pitchFamily="34" charset="0"/>
            </a:endParaRPr>
          </a:p>
        </p:txBody>
      </p:sp>
      <p:sp>
        <p:nvSpPr>
          <p:cNvPr id="39" name="Rectangle: Rounded Corners 38">
            <a:extLst>
              <a:ext uri="{FF2B5EF4-FFF2-40B4-BE49-F238E27FC236}">
                <a16:creationId xmlns:a16="http://schemas.microsoft.com/office/drawing/2014/main" id="{081FDB9D-9F6E-4049-ADEA-A7FBEF46C31D}"/>
              </a:ext>
            </a:extLst>
          </p:cNvPr>
          <p:cNvSpPr/>
          <p:nvPr/>
        </p:nvSpPr>
        <p:spPr>
          <a:xfrm>
            <a:off x="4326673" y="107101"/>
            <a:ext cx="3538654" cy="704662"/>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chemeClr val="bg1"/>
                </a:solidFill>
              </a:rPr>
              <a:t>Text Analysis</a:t>
            </a:r>
            <a:endParaRPr lang="ru-RU" sz="2000" b="1">
              <a:solidFill>
                <a:schemeClr val="bg1"/>
              </a:solidFill>
            </a:endParaRPr>
          </a:p>
        </p:txBody>
      </p:sp>
      <p:sp>
        <p:nvSpPr>
          <p:cNvPr id="40" name="Rectangle: Rounded Corners 39">
            <a:extLst>
              <a:ext uri="{FF2B5EF4-FFF2-40B4-BE49-F238E27FC236}">
                <a16:creationId xmlns:a16="http://schemas.microsoft.com/office/drawing/2014/main" id="{CF8101AD-F98C-44EE-833F-CEBA719F25CF}"/>
              </a:ext>
            </a:extLst>
          </p:cNvPr>
          <p:cNvSpPr/>
          <p:nvPr/>
        </p:nvSpPr>
        <p:spPr>
          <a:xfrm>
            <a:off x="8243502" y="102927"/>
            <a:ext cx="3538654" cy="708836"/>
          </a:xfrm>
          <a:prstGeom prst="roundRect">
            <a:avLst>
              <a:gd name="adj" fmla="val 50000"/>
            </a:avLst>
          </a:prstGeom>
          <a:noFill/>
          <a:ln w="25400">
            <a:gradFill>
              <a:gsLst>
                <a:gs pos="0">
                  <a:srgbClr val="85CCA6"/>
                </a:gs>
                <a:gs pos="100000">
                  <a:srgbClr val="0BB5D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Models</a:t>
            </a:r>
            <a:endParaRPr lang="ru-RU" sz="2000" b="1">
              <a:solidFill>
                <a:schemeClr val="bg1"/>
              </a:solidFill>
            </a:endParaRPr>
          </a:p>
        </p:txBody>
      </p:sp>
      <p:sp>
        <p:nvSpPr>
          <p:cNvPr id="3" name="Slide Number Placeholder 2">
            <a:extLst>
              <a:ext uri="{FF2B5EF4-FFF2-40B4-BE49-F238E27FC236}">
                <a16:creationId xmlns:a16="http://schemas.microsoft.com/office/drawing/2014/main" id="{469DC08B-21A5-4ABD-ABD4-85EEE5666096}"/>
              </a:ext>
            </a:extLst>
          </p:cNvPr>
          <p:cNvSpPr>
            <a:spLocks noGrp="1"/>
          </p:cNvSpPr>
          <p:nvPr>
            <p:ph type="sldNum" sz="quarter" idx="12"/>
          </p:nvPr>
        </p:nvSpPr>
        <p:spPr>
          <a:xfrm>
            <a:off x="9448800" y="6474739"/>
            <a:ext cx="2743200" cy="365125"/>
          </a:xfrm>
        </p:spPr>
        <p:txBody>
          <a:bodyPr/>
          <a:lstStyle/>
          <a:p>
            <a:fld id="{7EB848B3-5A9D-49F2-96F2-3595919467AB}" type="slidenum">
              <a:rPr lang="ru-RU" smtClean="0"/>
              <a:t>9</a:t>
            </a:fld>
            <a:endParaRPr lang="ru-RU"/>
          </a:p>
        </p:txBody>
      </p:sp>
    </p:spTree>
    <p:extLst>
      <p:ext uri="{BB962C8B-B14F-4D97-AF65-F5344CB8AC3E}">
        <p14:creationId xmlns:p14="http://schemas.microsoft.com/office/powerpoint/2010/main" val="1841883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2656</Words>
  <Application>Microsoft Office PowerPoint</Application>
  <PresentationFormat>Широкоэкранный</PresentationFormat>
  <Paragraphs>561</Paragraphs>
  <Slides>26</Slides>
  <Notes>5</Notes>
  <HiddenSlides>0</HiddenSlides>
  <MMClips>0</MMClips>
  <ScaleCrop>false</ScaleCrop>
  <HeadingPairs>
    <vt:vector size="4" baseType="variant">
      <vt:variant>
        <vt:lpstr>Тема</vt:lpstr>
      </vt:variant>
      <vt:variant>
        <vt:i4>1</vt:i4>
      </vt:variant>
      <vt:variant>
        <vt:lpstr>Заголовки слайдов</vt:lpstr>
      </vt:variant>
      <vt:variant>
        <vt:i4>26</vt:i4>
      </vt:variant>
    </vt:vector>
  </HeadingPairs>
  <TitlesOfParts>
    <vt:vector size="27" baseType="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TMDB Movies Dataset 2023</dc:title>
  <dc:creator>Маркова Александра -</dc:creator>
  <cp:lastModifiedBy>Александра Маркова</cp:lastModifiedBy>
  <cp:revision>16</cp:revision>
  <dcterms:created xsi:type="dcterms:W3CDTF">2023-10-09T20:24:02Z</dcterms:created>
  <dcterms:modified xsi:type="dcterms:W3CDTF">2023-10-27T06:02:30Z</dcterms:modified>
</cp:coreProperties>
</file>